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4"/>
    <p:sldMasterId id="2147483660" r:id="rId5"/>
    <p:sldMasterId id="2147483710" r:id="rId6"/>
  </p:sldMasterIdLst>
  <p:notesMasterIdLst>
    <p:notesMasterId r:id="rId23"/>
  </p:notesMasterIdLst>
  <p:handoutMasterIdLst>
    <p:handoutMasterId r:id="rId24"/>
  </p:handoutMasterIdLst>
  <p:sldIdLst>
    <p:sldId id="264" r:id="rId7"/>
    <p:sldId id="276" r:id="rId8"/>
    <p:sldId id="298" r:id="rId9"/>
    <p:sldId id="299" r:id="rId10"/>
    <p:sldId id="300" r:id="rId11"/>
    <p:sldId id="301" r:id="rId12"/>
    <p:sldId id="302" r:id="rId13"/>
    <p:sldId id="303" r:id="rId14"/>
    <p:sldId id="307" r:id="rId15"/>
    <p:sldId id="304" r:id="rId16"/>
    <p:sldId id="306" r:id="rId17"/>
    <p:sldId id="305" r:id="rId18"/>
    <p:sldId id="309" r:id="rId19"/>
    <p:sldId id="308" r:id="rId20"/>
    <p:sldId id="310" r:id="rId21"/>
    <p:sldId id="311" r:id="rId22"/>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2B2F50-5687-E7D2-3D16-C42B07D3E965}" v="18" dt="2024-11-27T14:09:44.674"/>
  </p1510:revLst>
</p1510:revInfo>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45" y="150"/>
      </p:cViewPr>
      <p:guideLst>
        <p:guide pos="3839"/>
        <p:guide orient="horz" pos="216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11/27/2024</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11/27/2024</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11/27/2024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11/27/2024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11/27/2024</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11/27/2024</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11/27/2024</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11/27/2024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11/27/2024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11/27/2024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11/27/2024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EA8500D-1DD9-4DB9-A777-C4F31CAF10C9}" type="datetimeFigureOut">
              <a:rPr lang="en-GB" smtClean="0"/>
              <a:t>27/11/2024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B7D6A5-F51E-4FE3-97F8-1E5685B19048}" type="slidenum">
              <a:rPr lang="en-GB" smtClean="0"/>
              <a:t>‹#›</a:t>
            </a:fld>
            <a:endParaRPr lang="en-GB"/>
          </a:p>
        </p:txBody>
      </p:sp>
    </p:spTree>
    <p:extLst>
      <p:ext uri="{BB962C8B-B14F-4D97-AF65-F5344CB8AC3E}">
        <p14:creationId xmlns:p14="http://schemas.microsoft.com/office/powerpoint/2010/main" val="2800961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599784" y="2386744"/>
            <a:ext cx="8989258" cy="1645920"/>
          </a:xfrm>
          <a:solidFill>
            <a:srgbClr val="FFFFFF"/>
          </a:solidFill>
          <a:ln w="38100">
            <a:solidFill>
              <a:srgbClr val="404040"/>
            </a:solidFill>
          </a:ln>
        </p:spPr>
        <p:txBody>
          <a:bodyPr lIns="274320" rIns="274320" anchor="ctr" anchorCtr="1">
            <a:normAutofit/>
          </a:bodyPr>
          <a:lstStyle>
            <a:lvl1pPr algn="ctr">
              <a:defRPr sz="3799">
                <a:solidFill>
                  <a:srgbClr val="262626"/>
                </a:solidFill>
              </a:defRPr>
            </a:lvl1pPr>
          </a:lstStyle>
          <a:p>
            <a:r>
              <a:rPr lang="en-US"/>
              <a:t>Click to edit Master title style</a:t>
            </a:r>
          </a:p>
        </p:txBody>
      </p:sp>
      <p:sp>
        <p:nvSpPr>
          <p:cNvPr id="3" name="Subtitle 2"/>
          <p:cNvSpPr>
            <a:spLocks noGrp="1"/>
          </p:cNvSpPr>
          <p:nvPr>
            <p:ph type="subTitle" idx="1"/>
          </p:nvPr>
        </p:nvSpPr>
        <p:spPr>
          <a:xfrm>
            <a:off x="2694492" y="4352544"/>
            <a:ext cx="6799841" cy="1239894"/>
          </a:xfrm>
          <a:noFill/>
        </p:spPr>
        <p:txBody>
          <a:bodyPr>
            <a:normAutofit/>
          </a:bodyPr>
          <a:lstStyle>
            <a:lvl1pPr marL="0" indent="0" algn="ctr">
              <a:buNone/>
              <a:defRPr sz="1999">
                <a:solidFill>
                  <a:schemeClr val="tx1">
                    <a:lumMod val="75000"/>
                    <a:lumOff val="25000"/>
                  </a:schemeClr>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6EA8500D-1DD9-4DB9-A777-C4F31CAF10C9}" type="datetimeFigureOut">
              <a:rPr lang="en-GB" smtClean="0"/>
              <a:t>27/11/2024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B7D6A5-F51E-4FE3-97F8-1E5685B19048}" type="slidenum">
              <a:rPr lang="en-GB" smtClean="0"/>
              <a:t>‹#›</a:t>
            </a:fld>
            <a:endParaRPr lang="en-GB"/>
          </a:p>
        </p:txBody>
      </p:sp>
    </p:spTree>
    <p:extLst>
      <p:ext uri="{BB962C8B-B14F-4D97-AF65-F5344CB8AC3E}">
        <p14:creationId xmlns:p14="http://schemas.microsoft.com/office/powerpoint/2010/main" val="945349601"/>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064" y="0"/>
            <a:ext cx="11164539"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780" y="0"/>
            <a:ext cx="11152775"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704" y="787352"/>
            <a:ext cx="127983"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278" y="548640"/>
            <a:ext cx="10165480" cy="1179576"/>
          </a:xfrm>
        </p:spPr>
        <p:txBody>
          <a:bodyPr>
            <a:normAutofit/>
          </a:bodyPr>
          <a:lstStyle>
            <a:lvl1pPr>
              <a:defRPr sz="3999"/>
            </a:lvl1pPr>
          </a:lstStyle>
          <a:p>
            <a:r>
              <a:rPr lang="en-US"/>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278" y="2478024"/>
            <a:ext cx="1016548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277" y="6356351"/>
            <a:ext cx="2742486" cy="365125"/>
          </a:xfrm>
        </p:spPr>
        <p:txBody>
          <a:bodyPr/>
          <a:lstStyle/>
          <a:p>
            <a:fld id="{02AC24A9-CCB6-4F8D-B8DB-C2F3692CFA5A}" type="datetimeFigureOut">
              <a:rPr lang="en-US" smtClean="0"/>
              <a:t>11/27/2024</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38272" y="6356351"/>
            <a:ext cx="2742486"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6229006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5922" y="1124712"/>
            <a:ext cx="11033934" cy="3172968"/>
          </a:xfrm>
        </p:spPr>
        <p:txBody>
          <a:bodyPr anchor="b">
            <a:normAutofit/>
          </a:bodyPr>
          <a:lstStyle>
            <a:lvl1pPr algn="l">
              <a:defRPr sz="7998"/>
            </a:lvl1pPr>
          </a:lstStyle>
          <a:p>
            <a:r>
              <a:rPr lang="en-US"/>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5922" y="4727448"/>
            <a:ext cx="11033934" cy="1481328"/>
          </a:xfrm>
        </p:spPr>
        <p:txBody>
          <a:bodyPr>
            <a:normAutofit/>
          </a:bodyPr>
          <a:lstStyle>
            <a:lvl1pPr marL="0" indent="0" algn="l">
              <a:buNone/>
              <a:defRPr sz="27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5922" y="6356351"/>
            <a:ext cx="2742486" cy="365125"/>
          </a:xfrm>
        </p:spPr>
        <p:txBody>
          <a:bodyPr/>
          <a:lstStyle/>
          <a:p>
            <a:fld id="{02AC24A9-CCB6-4F8D-B8DB-C2F3692CFA5A}" type="datetimeFigureOut">
              <a:rPr lang="en-US" smtClean="0"/>
              <a:t>11/27/2024</a:t>
            </a:fld>
            <a:endParaRPr lang="en-US"/>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7370" y="6356351"/>
            <a:ext cx="2742486" cy="365125"/>
          </a:xfrm>
        </p:spPr>
        <p:txBody>
          <a:bodyPr/>
          <a:lstStyle/>
          <a:p>
            <a:fld id="{B2DC25EE-239B-4C5F-AAD1-255A7D5F1EE2}" type="slidenum">
              <a:rPr lang="en-US" smtClean="0"/>
              <a:t>‹#›</a:t>
            </a:fld>
            <a:endParaRPr lang="en-US"/>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302" y="346883"/>
            <a:ext cx="146304" cy="7039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502" y="4501201"/>
            <a:ext cx="11031822"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126" rtl="0" eaLnBrk="1" fontAlgn="auto" latinLnBrk="0" hangingPunct="1">
              <a:lnSpc>
                <a:spcPct val="100000"/>
              </a:lnSpc>
              <a:spcBef>
                <a:spcPts val="0"/>
              </a:spcBef>
              <a:spcAft>
                <a:spcPts val="0"/>
              </a:spcAft>
              <a:buClrTx/>
              <a:buSzTx/>
              <a:buFontTx/>
              <a:buNone/>
              <a:tabLst/>
              <a:defRPr/>
            </a:pPr>
            <a:endParaRPr kumimoji="0" lang="en-US" sz="17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4810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11/27/2024</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20084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4.jpe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11/27/2024</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8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4">
            <a:alphaModFix amt="42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0555" y="964692"/>
            <a:ext cx="772771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p>
        </p:txBody>
      </p:sp>
      <p:sp>
        <p:nvSpPr>
          <p:cNvPr id="3" name="Text Placeholder 2"/>
          <p:cNvSpPr>
            <a:spLocks noGrp="1"/>
          </p:cNvSpPr>
          <p:nvPr>
            <p:ph type="body" idx="1"/>
          </p:nvPr>
        </p:nvSpPr>
        <p:spPr>
          <a:xfrm>
            <a:off x="2230555" y="2638045"/>
            <a:ext cx="7727715" cy="31019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819392" y="6238816"/>
            <a:ext cx="2753029"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6EA8500D-1DD9-4DB9-A777-C4F31CAF10C9}" type="datetimeFigureOut">
              <a:rPr lang="en-GB" smtClean="0"/>
              <a:t>27/11/2024</a:t>
            </a:fld>
            <a:endParaRPr lang="en-GB"/>
          </a:p>
        </p:txBody>
      </p:sp>
      <p:sp>
        <p:nvSpPr>
          <p:cNvPr id="5" name="Footer Placeholder 4"/>
          <p:cNvSpPr>
            <a:spLocks noGrp="1"/>
          </p:cNvSpPr>
          <p:nvPr>
            <p:ph type="ftr" sz="quarter" idx="3"/>
          </p:nvPr>
        </p:nvSpPr>
        <p:spPr>
          <a:xfrm>
            <a:off x="1599784" y="6236208"/>
            <a:ext cx="5899652"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6120" y="6217920"/>
            <a:ext cx="365665"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58B7D6A5-F51E-4FE3-97F8-1E5685B19048}" type="slidenum">
              <a:rPr lang="en-GB" smtClean="0"/>
              <a:t>‹#›</a:t>
            </a:fld>
            <a:endParaRPr lang="en-GB"/>
          </a:p>
        </p:txBody>
      </p:sp>
    </p:spTree>
    <p:extLst>
      <p:ext uri="{BB962C8B-B14F-4D97-AF65-F5344CB8AC3E}">
        <p14:creationId xmlns:p14="http://schemas.microsoft.com/office/powerpoint/2010/main" val="1676015740"/>
      </p:ext>
    </p:extLst>
  </p:cSld>
  <p:clrMap bg1="lt1" tx1="dk1" bg2="lt2" tx2="dk2" accent1="accent1" accent2="accent2" accent3="accent3" accent4="accent4" accent5="accent5" accent6="accent6" hlink="hlink" folHlink="folHlink"/>
  <p:sldLayoutIdLst>
    <p:sldLayoutId id="2147483662" r:id="rId1"/>
    <p:sldLayoutId id="2147483661" r:id="rId2"/>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7982" y="365126"/>
            <a:ext cx="1051286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7982" y="1825625"/>
            <a:ext cx="10512862"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11/27/2024</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08357" y="6356351"/>
            <a:ext cx="274248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3299166134"/>
      </p:ext>
    </p:extLst>
  </p:cSld>
  <p:clrMap bg1="lt1" tx1="dk1" bg2="lt2" tx2="dk2" accent1="accent1" accent2="accent2" accent3="accent3" accent4="accent4" accent5="accent5" accent6="accent6" hlink="hlink" folHlink="folHlink"/>
  <p:sldLayoutIdLst>
    <p:sldLayoutId id="2147483712" r:id="rId1"/>
    <p:sldLayoutId id="2147483711" r:id="rId2"/>
    <p:sldLayoutId id="2147483717" r:id="rId3"/>
  </p:sldLayoutIdLs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home.oxfordowl.co.uk/phonics-video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3618" y="1498601"/>
            <a:ext cx="8017035" cy="3298825"/>
          </a:xfrm>
        </p:spPr>
        <p:txBody>
          <a:bodyPr>
            <a:normAutofit/>
          </a:bodyPr>
          <a:lstStyle/>
          <a:p>
            <a:pPr algn="ctr"/>
            <a:r>
              <a:rPr lang="en-US" sz="7200"/>
              <a:t>KS1&amp; 2 </a:t>
            </a:r>
            <a:br>
              <a:rPr lang="en-US" sz="7200"/>
            </a:br>
            <a:r>
              <a:rPr lang="en-US" sz="7200"/>
              <a:t>Information for Parents</a:t>
            </a:r>
          </a:p>
        </p:txBody>
      </p:sp>
      <p:sp>
        <p:nvSpPr>
          <p:cNvPr id="3" name="Subtitle 2"/>
          <p:cNvSpPr>
            <a:spLocks noGrp="1"/>
          </p:cNvSpPr>
          <p:nvPr>
            <p:ph type="subTitle" idx="1"/>
          </p:nvPr>
        </p:nvSpPr>
        <p:spPr/>
        <p:txBody>
          <a:bodyPr>
            <a:normAutofit fontScale="85000" lnSpcReduction="20000"/>
          </a:bodyPr>
          <a:lstStyle/>
          <a:p>
            <a:pPr algn="ctr"/>
            <a:r>
              <a:rPr lang="en-US" sz="5400"/>
              <a:t>How you can support your child in English</a:t>
            </a:r>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69897" y="404664"/>
            <a:ext cx="1411060"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981844" y="476672"/>
            <a:ext cx="10157354" cy="1397000"/>
          </a:xfrm>
        </p:spPr>
        <p:txBody>
          <a:bodyPr/>
          <a:lstStyle/>
          <a:p>
            <a:r>
              <a:rPr lang="en-US"/>
              <a:t>English:</a:t>
            </a:r>
          </a:p>
        </p:txBody>
      </p:sp>
      <p:sp>
        <p:nvSpPr>
          <p:cNvPr id="14" name="Content Placeholder 13"/>
          <p:cNvSpPr>
            <a:spLocks noGrp="1"/>
          </p:cNvSpPr>
          <p:nvPr>
            <p:ph idx="1"/>
          </p:nvPr>
        </p:nvSpPr>
        <p:spPr/>
        <p:txBody>
          <a:bodyPr/>
          <a:lstStyle/>
          <a:p>
            <a:pPr marL="0" indent="0">
              <a:buNone/>
            </a:pPr>
            <a:endParaRPr lang="en-US"/>
          </a:p>
          <a:p>
            <a:r>
              <a:rPr lang="en-US"/>
              <a:t>Reading</a:t>
            </a:r>
          </a:p>
          <a:p>
            <a:r>
              <a:rPr lang="en-US"/>
              <a:t>Phonics</a:t>
            </a:r>
          </a:p>
          <a:p>
            <a:r>
              <a:rPr lang="en-US"/>
              <a:t>Writing</a:t>
            </a:r>
          </a:p>
          <a:p>
            <a:r>
              <a:rPr lang="en-US"/>
              <a:t>Speaking and Listening</a:t>
            </a:r>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836" y="334857"/>
            <a:ext cx="10157354" cy="1397000"/>
          </a:xfrm>
        </p:spPr>
        <p:txBody>
          <a:bodyPr/>
          <a:lstStyle/>
          <a:p>
            <a:r>
              <a:rPr lang="en-GB"/>
              <a:t>Where to find useful information: our website</a:t>
            </a:r>
          </a:p>
        </p:txBody>
      </p:sp>
      <p:sp>
        <p:nvSpPr>
          <p:cNvPr id="3" name="Content Placeholder 2"/>
          <p:cNvSpPr>
            <a:spLocks noGrp="1"/>
          </p:cNvSpPr>
          <p:nvPr>
            <p:ph idx="1"/>
          </p:nvPr>
        </p:nvSpPr>
        <p:spPr>
          <a:xfrm>
            <a:off x="765820" y="1731857"/>
            <a:ext cx="10157354" cy="4470400"/>
          </a:xfrm>
        </p:spPr>
        <p:txBody>
          <a:bodyPr/>
          <a:lstStyle/>
          <a:p>
            <a:pPr marL="0" indent="0">
              <a:buNone/>
            </a:pPr>
            <a:endParaRPr lang="en-GB"/>
          </a:p>
          <a:p>
            <a:endParaRPr lang="en-GB"/>
          </a:p>
          <a:p>
            <a:pPr marL="0" indent="0">
              <a:buNone/>
            </a:pPr>
            <a:r>
              <a:rPr lang="en-GB" b="1"/>
              <a:t>Intent, Implementation &amp; Impact Document </a:t>
            </a:r>
          </a:p>
          <a:p>
            <a:pPr marL="0" indent="0">
              <a:buNone/>
            </a:pPr>
            <a:r>
              <a:rPr lang="en-GB"/>
              <a:t>Intent – our aims for our English teaching</a:t>
            </a:r>
          </a:p>
          <a:p>
            <a:pPr marL="0" indent="0">
              <a:buNone/>
            </a:pPr>
            <a:r>
              <a:rPr lang="en-GB"/>
              <a:t>Implementation – how we teach English</a:t>
            </a:r>
          </a:p>
          <a:p>
            <a:pPr marL="0" indent="0">
              <a:buNone/>
            </a:pPr>
            <a:r>
              <a:rPr lang="en-GB"/>
              <a:t>Impact – measure progress and effectiveness of everything we do in English</a:t>
            </a:r>
          </a:p>
        </p:txBody>
      </p:sp>
      <p:pic>
        <p:nvPicPr>
          <p:cNvPr id="5" name="Picture 4">
            <a:extLst>
              <a:ext uri="{FF2B5EF4-FFF2-40B4-BE49-F238E27FC236}">
                <a16:creationId xmlns:a16="http://schemas.microsoft.com/office/drawing/2014/main" id="{89BFA655-8F15-9886-92AF-B23822A5AB39}"/>
              </a:ext>
            </a:extLst>
          </p:cNvPr>
          <p:cNvPicPr>
            <a:picLocks noChangeAspect="1"/>
          </p:cNvPicPr>
          <p:nvPr/>
        </p:nvPicPr>
        <p:blipFill>
          <a:blip r:embed="rId2"/>
          <a:stretch>
            <a:fillRect/>
          </a:stretch>
        </p:blipFill>
        <p:spPr>
          <a:xfrm>
            <a:off x="8110636" y="1196752"/>
            <a:ext cx="3672408" cy="3105203"/>
          </a:xfrm>
          <a:prstGeom prst="rect">
            <a:avLst/>
          </a:prstGeom>
        </p:spPr>
      </p:pic>
    </p:spTree>
    <p:extLst>
      <p:ext uri="{BB962C8B-B14F-4D97-AF65-F5344CB8AC3E}">
        <p14:creationId xmlns:p14="http://schemas.microsoft.com/office/powerpoint/2010/main" val="38087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836" y="908720"/>
            <a:ext cx="7686720" cy="769441"/>
          </a:xfrm>
          <a:prstGeom prst="rect">
            <a:avLst/>
          </a:prstGeom>
        </p:spPr>
        <p:txBody>
          <a:bodyPr wrap="none">
            <a:spAutoFit/>
          </a:bodyPr>
          <a:lstStyle/>
          <a:p>
            <a:r>
              <a:rPr lang="en-GB" sz="4400"/>
              <a:t>Bug Club Phonics Overview</a:t>
            </a:r>
          </a:p>
        </p:txBody>
      </p:sp>
      <p:sp>
        <p:nvSpPr>
          <p:cNvPr id="3" name="Rectangle 2"/>
          <p:cNvSpPr/>
          <p:nvPr/>
        </p:nvSpPr>
        <p:spPr>
          <a:xfrm>
            <a:off x="909836" y="1052736"/>
            <a:ext cx="11199306" cy="5182957"/>
          </a:xfrm>
          <a:prstGeom prst="rect">
            <a:avLst/>
          </a:prstGeom>
        </p:spPr>
        <p:txBody>
          <a:bodyPr wrap="square" lIns="91440" tIns="45720" rIns="91440" bIns="45720" anchor="t">
            <a:spAutoFit/>
          </a:bodyPr>
          <a:lstStyle/>
          <a:p>
            <a:endParaRPr lang="en-GB" sz="4400"/>
          </a:p>
          <a:p>
            <a:endParaRPr lang="en-GB" b="1"/>
          </a:p>
          <a:p>
            <a:pPr>
              <a:lnSpc>
                <a:spcPct val="90000"/>
              </a:lnSpc>
              <a:defRPr/>
            </a:pPr>
            <a:r>
              <a:rPr lang="en-GB" altLang="en-US" sz="2800" b="1">
                <a:solidFill>
                  <a:schemeClr val="accent5">
                    <a:lumMod val="75000"/>
                  </a:schemeClr>
                </a:solidFill>
                <a:latin typeface="Century Gothic" panose="020B0502020202020204" pitchFamily="34" charset="0"/>
              </a:rPr>
              <a:t>Reception</a:t>
            </a:r>
          </a:p>
          <a:p>
            <a:pPr>
              <a:lnSpc>
                <a:spcPct val="90000"/>
              </a:lnSpc>
              <a:defRPr/>
            </a:pPr>
            <a:r>
              <a:rPr lang="en-GB" altLang="en-US">
                <a:solidFill>
                  <a:schemeClr val="accent5">
                    <a:lumMod val="75000"/>
                  </a:schemeClr>
                </a:solidFill>
                <a:latin typeface="Century Gothic" panose="020B0502020202020204" pitchFamily="34" charset="0"/>
              </a:rPr>
              <a:t>Phases 2, 3 and 4 </a:t>
            </a:r>
          </a:p>
          <a:p>
            <a:pPr>
              <a:lnSpc>
                <a:spcPct val="90000"/>
              </a:lnSpc>
              <a:defRPr/>
            </a:pPr>
            <a:endParaRPr lang="en-GB" altLang="en-US">
              <a:solidFill>
                <a:schemeClr val="accent5">
                  <a:lumMod val="75000"/>
                </a:schemeClr>
              </a:solidFill>
              <a:latin typeface="Century Gothic" panose="020B0502020202020204" pitchFamily="34" charset="0"/>
            </a:endParaRPr>
          </a:p>
          <a:p>
            <a:pPr>
              <a:lnSpc>
                <a:spcPct val="90000"/>
              </a:lnSpc>
              <a:defRPr/>
            </a:pPr>
            <a:r>
              <a:rPr lang="en-GB" altLang="en-US" b="1">
                <a:solidFill>
                  <a:schemeClr val="accent5">
                    <a:lumMod val="75000"/>
                  </a:schemeClr>
                </a:solidFill>
                <a:latin typeface="Century Gothic" panose="020B0502020202020204" pitchFamily="34" charset="0"/>
              </a:rPr>
              <a:t>Year 1</a:t>
            </a:r>
          </a:p>
          <a:p>
            <a:pPr>
              <a:lnSpc>
                <a:spcPct val="90000"/>
              </a:lnSpc>
              <a:defRPr/>
            </a:pPr>
            <a:r>
              <a:rPr lang="en-GB" altLang="en-US">
                <a:solidFill>
                  <a:schemeClr val="accent5">
                    <a:lumMod val="75000"/>
                  </a:schemeClr>
                </a:solidFill>
                <a:latin typeface="Century Gothic" panose="020B0502020202020204" pitchFamily="34" charset="0"/>
              </a:rPr>
              <a:t>Phase 3 revision</a:t>
            </a:r>
          </a:p>
          <a:p>
            <a:pPr>
              <a:lnSpc>
                <a:spcPct val="90000"/>
              </a:lnSpc>
              <a:defRPr/>
            </a:pPr>
            <a:r>
              <a:rPr lang="en-GB" altLang="en-US">
                <a:solidFill>
                  <a:schemeClr val="accent5">
                    <a:lumMod val="75000"/>
                  </a:schemeClr>
                </a:solidFill>
                <a:latin typeface="Century Gothic" panose="020B0502020202020204" pitchFamily="34" charset="0"/>
              </a:rPr>
              <a:t>Phase 5 to be completed by May half term</a:t>
            </a:r>
          </a:p>
          <a:p>
            <a:pPr>
              <a:lnSpc>
                <a:spcPct val="90000"/>
              </a:lnSpc>
              <a:defRPr/>
            </a:pPr>
            <a:r>
              <a:rPr lang="en-GB" altLang="en-US">
                <a:solidFill>
                  <a:schemeClr val="accent5">
                    <a:lumMod val="75000"/>
                  </a:schemeClr>
                </a:solidFill>
                <a:latin typeface="Century Gothic" panose="020B0502020202020204" pitchFamily="34" charset="0"/>
              </a:rPr>
              <a:t>Phase 6 may be taught after the Screening Check depending on the cohort</a:t>
            </a:r>
          </a:p>
          <a:p>
            <a:pPr>
              <a:lnSpc>
                <a:spcPct val="90000"/>
              </a:lnSpc>
              <a:defRPr/>
            </a:pPr>
            <a:endParaRPr lang="en-GB" altLang="en-US">
              <a:solidFill>
                <a:schemeClr val="accent5">
                  <a:lumMod val="75000"/>
                </a:schemeClr>
              </a:solidFill>
              <a:latin typeface="Century Gothic" panose="020B0502020202020204" pitchFamily="34" charset="0"/>
            </a:endParaRPr>
          </a:p>
          <a:p>
            <a:pPr>
              <a:lnSpc>
                <a:spcPct val="90000"/>
              </a:lnSpc>
              <a:defRPr/>
            </a:pPr>
            <a:r>
              <a:rPr lang="en-GB" altLang="en-US" b="1">
                <a:solidFill>
                  <a:schemeClr val="accent5">
                    <a:lumMod val="75000"/>
                  </a:schemeClr>
                </a:solidFill>
                <a:latin typeface="Century Gothic" panose="020B0502020202020204" pitchFamily="34" charset="0"/>
              </a:rPr>
              <a:t>Year 2</a:t>
            </a:r>
          </a:p>
          <a:p>
            <a:pPr>
              <a:lnSpc>
                <a:spcPct val="90000"/>
              </a:lnSpc>
              <a:defRPr/>
            </a:pPr>
            <a:r>
              <a:rPr lang="en-GB" altLang="en-US">
                <a:solidFill>
                  <a:schemeClr val="accent5">
                    <a:lumMod val="75000"/>
                  </a:schemeClr>
                </a:solidFill>
                <a:latin typeface="Century Gothic" panose="020B0502020202020204" pitchFamily="34" charset="0"/>
              </a:rPr>
              <a:t>Phase 5 revision/alternatives</a:t>
            </a:r>
          </a:p>
          <a:p>
            <a:pPr>
              <a:lnSpc>
                <a:spcPct val="90000"/>
              </a:lnSpc>
              <a:defRPr/>
            </a:pPr>
            <a:r>
              <a:rPr lang="en-GB" altLang="en-US">
                <a:solidFill>
                  <a:schemeClr val="accent5">
                    <a:lumMod val="75000"/>
                  </a:schemeClr>
                </a:solidFill>
                <a:latin typeface="Century Gothic"/>
              </a:rPr>
              <a:t>Phase 6 </a:t>
            </a:r>
          </a:p>
        </p:txBody>
      </p:sp>
    </p:spTree>
    <p:extLst>
      <p:ext uri="{BB962C8B-B14F-4D97-AF65-F5344CB8AC3E}">
        <p14:creationId xmlns:p14="http://schemas.microsoft.com/office/powerpoint/2010/main" val="510087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404664"/>
            <a:ext cx="4764446" cy="769441"/>
          </a:xfrm>
          <a:prstGeom prst="rect">
            <a:avLst/>
          </a:prstGeom>
        </p:spPr>
        <p:txBody>
          <a:bodyPr wrap="none">
            <a:spAutoFit/>
          </a:bodyPr>
          <a:lstStyle/>
          <a:p>
            <a:r>
              <a:rPr lang="en-US" sz="4400"/>
              <a:t>Phonics in Year 1</a:t>
            </a:r>
            <a:endParaRPr lang="en-GB" sz="4400"/>
          </a:p>
        </p:txBody>
      </p:sp>
      <p:sp>
        <p:nvSpPr>
          <p:cNvPr id="3" name="Rectangle 2"/>
          <p:cNvSpPr/>
          <p:nvPr/>
        </p:nvSpPr>
        <p:spPr>
          <a:xfrm>
            <a:off x="825727" y="1340768"/>
            <a:ext cx="9505056" cy="4524315"/>
          </a:xfrm>
          <a:prstGeom prst="rect">
            <a:avLst/>
          </a:prstGeom>
        </p:spPr>
        <p:txBody>
          <a:bodyPr wrap="square">
            <a:spAutoFit/>
          </a:bodyPr>
          <a:lstStyle/>
          <a:p>
            <a:r>
              <a:rPr lang="en-GB"/>
              <a:t>13 – </a:t>
            </a:r>
            <a:r>
              <a:rPr lang="en-GB" err="1"/>
              <a:t>wh</a:t>
            </a:r>
            <a:r>
              <a:rPr lang="en-GB"/>
              <a:t>  </a:t>
            </a:r>
            <a:r>
              <a:rPr lang="en-GB" err="1"/>
              <a:t>ph</a:t>
            </a:r>
            <a:r>
              <a:rPr lang="en-GB"/>
              <a:t>			</a:t>
            </a:r>
          </a:p>
          <a:p>
            <a:r>
              <a:rPr lang="en-GB"/>
              <a:t>14 – ay  a-e </a:t>
            </a:r>
            <a:r>
              <a:rPr lang="en-GB" err="1"/>
              <a:t>eigh</a:t>
            </a:r>
            <a:r>
              <a:rPr lang="en-GB"/>
              <a:t>/</a:t>
            </a:r>
            <a:r>
              <a:rPr lang="en-GB" err="1"/>
              <a:t>ey</a:t>
            </a:r>
            <a:r>
              <a:rPr lang="en-GB"/>
              <a:t>/</a:t>
            </a:r>
            <a:r>
              <a:rPr lang="en-GB" err="1"/>
              <a:t>ei</a:t>
            </a:r>
            <a:r>
              <a:rPr lang="en-GB"/>
              <a:t>		</a:t>
            </a:r>
          </a:p>
          <a:p>
            <a:r>
              <a:rPr lang="en-GB"/>
              <a:t>15 – </a:t>
            </a:r>
            <a:r>
              <a:rPr lang="en-GB" err="1"/>
              <a:t>ea</a:t>
            </a:r>
            <a:r>
              <a:rPr lang="en-GB"/>
              <a:t>  e-e  </a:t>
            </a:r>
            <a:r>
              <a:rPr lang="en-GB" err="1"/>
              <a:t>ie</a:t>
            </a:r>
            <a:r>
              <a:rPr lang="en-GB"/>
              <a:t>/</a:t>
            </a:r>
            <a:r>
              <a:rPr lang="en-GB" err="1"/>
              <a:t>ey</a:t>
            </a:r>
            <a:r>
              <a:rPr lang="en-GB"/>
              <a:t>/y		</a:t>
            </a:r>
          </a:p>
          <a:p>
            <a:r>
              <a:rPr lang="en-GB"/>
              <a:t>16 – </a:t>
            </a:r>
            <a:r>
              <a:rPr lang="en-GB" err="1"/>
              <a:t>ie</a:t>
            </a:r>
            <a:r>
              <a:rPr lang="en-GB"/>
              <a:t>  </a:t>
            </a:r>
            <a:r>
              <a:rPr lang="en-GB" err="1"/>
              <a:t>i</a:t>
            </a:r>
            <a:r>
              <a:rPr lang="en-GB"/>
              <a:t>-e  y  			</a:t>
            </a:r>
          </a:p>
          <a:p>
            <a:r>
              <a:rPr lang="en-GB"/>
              <a:t>17 – ow  o-e  o/</a:t>
            </a:r>
            <a:r>
              <a:rPr lang="en-GB" err="1"/>
              <a:t>oe</a:t>
            </a:r>
            <a:r>
              <a:rPr lang="en-GB"/>
              <a:t>		</a:t>
            </a:r>
          </a:p>
          <a:p>
            <a:r>
              <a:rPr lang="en-GB"/>
              <a:t>18 – </a:t>
            </a:r>
            <a:r>
              <a:rPr lang="en-GB" err="1"/>
              <a:t>ew</a:t>
            </a:r>
            <a:r>
              <a:rPr lang="en-GB"/>
              <a:t>  </a:t>
            </a:r>
            <a:r>
              <a:rPr lang="en-GB" err="1"/>
              <a:t>ue</a:t>
            </a:r>
            <a:r>
              <a:rPr lang="en-GB"/>
              <a:t>  u-e  u/</a:t>
            </a:r>
            <a:r>
              <a:rPr lang="en-GB" err="1"/>
              <a:t>oul</a:t>
            </a:r>
            <a:endParaRPr lang="en-GB"/>
          </a:p>
          <a:p>
            <a:r>
              <a:rPr lang="en-GB"/>
              <a:t>19 – aw  au  al</a:t>
            </a:r>
          </a:p>
          <a:p>
            <a:r>
              <a:rPr lang="en-GB"/>
              <a:t>20 – </a:t>
            </a:r>
            <a:r>
              <a:rPr lang="en-GB" err="1"/>
              <a:t>ir</a:t>
            </a:r>
            <a:r>
              <a:rPr lang="en-GB"/>
              <a:t>  er  ear</a:t>
            </a:r>
          </a:p>
          <a:p>
            <a:r>
              <a:rPr lang="en-GB"/>
              <a:t>21 – </a:t>
            </a:r>
            <a:r>
              <a:rPr lang="en-GB" err="1"/>
              <a:t>ou</a:t>
            </a:r>
            <a:r>
              <a:rPr lang="en-GB"/>
              <a:t>  oy</a:t>
            </a:r>
          </a:p>
          <a:p>
            <a:r>
              <a:rPr lang="en-GB"/>
              <a:t>22 – ere/</a:t>
            </a:r>
            <a:r>
              <a:rPr lang="en-GB" err="1"/>
              <a:t>eer</a:t>
            </a:r>
            <a:r>
              <a:rPr lang="en-GB"/>
              <a:t>  are/ear</a:t>
            </a:r>
          </a:p>
          <a:p>
            <a:r>
              <a:rPr lang="en-GB"/>
              <a:t>23 – c  k  ck  </a:t>
            </a:r>
            <a:r>
              <a:rPr lang="en-GB" err="1"/>
              <a:t>ch</a:t>
            </a:r>
            <a:endParaRPr lang="en-GB"/>
          </a:p>
          <a:p>
            <a:endParaRPr lang="en-GB"/>
          </a:p>
        </p:txBody>
      </p:sp>
    </p:spTree>
    <p:extLst>
      <p:ext uri="{BB962C8B-B14F-4D97-AF65-F5344CB8AC3E}">
        <p14:creationId xmlns:p14="http://schemas.microsoft.com/office/powerpoint/2010/main" val="215606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764704"/>
            <a:ext cx="4764446" cy="769441"/>
          </a:xfrm>
          <a:prstGeom prst="rect">
            <a:avLst/>
          </a:prstGeom>
        </p:spPr>
        <p:txBody>
          <a:bodyPr wrap="none">
            <a:spAutoFit/>
          </a:bodyPr>
          <a:lstStyle/>
          <a:p>
            <a:r>
              <a:rPr lang="en-GB" sz="4400"/>
              <a:t>Phonics in Year 2</a:t>
            </a:r>
          </a:p>
        </p:txBody>
      </p:sp>
      <p:sp>
        <p:nvSpPr>
          <p:cNvPr id="3" name="Rectangle 2"/>
          <p:cNvSpPr/>
          <p:nvPr/>
        </p:nvSpPr>
        <p:spPr>
          <a:xfrm>
            <a:off x="837828" y="1534145"/>
            <a:ext cx="6092825" cy="6001643"/>
          </a:xfrm>
          <a:prstGeom prst="rect">
            <a:avLst/>
          </a:prstGeom>
        </p:spPr>
        <p:txBody>
          <a:bodyPr>
            <a:spAutoFit/>
          </a:bodyPr>
          <a:lstStyle/>
          <a:p>
            <a:r>
              <a:rPr lang="en-GB" b="1"/>
              <a:t>Phase 5 alternatives</a:t>
            </a:r>
          </a:p>
          <a:p>
            <a:r>
              <a:rPr lang="en-GB"/>
              <a:t>24 – c(e)  c(</a:t>
            </a:r>
            <a:r>
              <a:rPr lang="en-GB" err="1"/>
              <a:t>i</a:t>
            </a:r>
            <a:r>
              <a:rPr lang="en-GB"/>
              <a:t>)  c(y)  </a:t>
            </a:r>
            <a:r>
              <a:rPr lang="en-GB" err="1"/>
              <a:t>sc</a:t>
            </a:r>
            <a:r>
              <a:rPr lang="en-GB"/>
              <a:t>  </a:t>
            </a:r>
            <a:r>
              <a:rPr lang="en-GB" err="1"/>
              <a:t>st</a:t>
            </a:r>
            <a:r>
              <a:rPr lang="en-GB"/>
              <a:t>  se</a:t>
            </a:r>
          </a:p>
          <a:p>
            <a:r>
              <a:rPr lang="en-GB"/>
              <a:t>25 – g(e)  g(</a:t>
            </a:r>
            <a:r>
              <a:rPr lang="en-GB" err="1"/>
              <a:t>i</a:t>
            </a:r>
            <a:r>
              <a:rPr lang="en-GB"/>
              <a:t>)  g(y)  </a:t>
            </a:r>
            <a:r>
              <a:rPr lang="en-GB" err="1"/>
              <a:t>dge</a:t>
            </a:r>
            <a:endParaRPr lang="en-GB"/>
          </a:p>
          <a:p>
            <a:r>
              <a:rPr lang="en-GB"/>
              <a:t>26 – le  mb  </a:t>
            </a:r>
            <a:r>
              <a:rPr lang="en-GB" err="1"/>
              <a:t>kn</a:t>
            </a:r>
            <a:r>
              <a:rPr lang="en-GB"/>
              <a:t>  </a:t>
            </a:r>
            <a:r>
              <a:rPr lang="en-GB" err="1"/>
              <a:t>gn</a:t>
            </a:r>
            <a:r>
              <a:rPr lang="en-GB"/>
              <a:t>  </a:t>
            </a:r>
            <a:r>
              <a:rPr lang="en-GB" err="1"/>
              <a:t>wr</a:t>
            </a:r>
            <a:endParaRPr lang="en-GB"/>
          </a:p>
          <a:p>
            <a:r>
              <a:rPr lang="en-GB"/>
              <a:t>27 – tch  </a:t>
            </a:r>
            <a:r>
              <a:rPr lang="en-GB" err="1"/>
              <a:t>ea</a:t>
            </a:r>
            <a:r>
              <a:rPr lang="en-GB"/>
              <a:t>  s  </a:t>
            </a:r>
            <a:r>
              <a:rPr lang="en-GB" err="1"/>
              <a:t>wa</a:t>
            </a:r>
            <a:r>
              <a:rPr lang="en-GB"/>
              <a:t>  o</a:t>
            </a:r>
          </a:p>
          <a:p>
            <a:endParaRPr lang="en-GB"/>
          </a:p>
          <a:p>
            <a:r>
              <a:rPr lang="en-GB" b="1"/>
              <a:t>Suffixes</a:t>
            </a:r>
          </a:p>
          <a:p>
            <a:r>
              <a:rPr lang="en-GB"/>
              <a:t>-</a:t>
            </a:r>
            <a:r>
              <a:rPr lang="en-GB" err="1"/>
              <a:t>ing</a:t>
            </a:r>
            <a:endParaRPr lang="en-GB"/>
          </a:p>
          <a:p>
            <a:r>
              <a:rPr lang="en-GB"/>
              <a:t>-ed</a:t>
            </a:r>
          </a:p>
          <a:p>
            <a:r>
              <a:rPr lang="en-GB"/>
              <a:t>-s</a:t>
            </a:r>
          </a:p>
          <a:p>
            <a:r>
              <a:rPr lang="en-GB"/>
              <a:t>-es</a:t>
            </a:r>
          </a:p>
          <a:p>
            <a:r>
              <a:rPr lang="en-GB" b="1"/>
              <a:t>Prefixes</a:t>
            </a:r>
          </a:p>
          <a:p>
            <a:r>
              <a:rPr lang="en-GB"/>
              <a:t>re-</a:t>
            </a:r>
          </a:p>
          <a:p>
            <a:r>
              <a:rPr lang="en-GB"/>
              <a:t>un-</a:t>
            </a:r>
          </a:p>
          <a:p>
            <a:endParaRPr lang="en-GB"/>
          </a:p>
          <a:p>
            <a:endParaRPr lang="en-GB"/>
          </a:p>
        </p:txBody>
      </p:sp>
    </p:spTree>
    <p:extLst>
      <p:ext uri="{BB962C8B-B14F-4D97-AF65-F5344CB8AC3E}">
        <p14:creationId xmlns:p14="http://schemas.microsoft.com/office/powerpoint/2010/main" val="276322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606" y="404664"/>
            <a:ext cx="5724644" cy="769441"/>
          </a:xfrm>
          <a:prstGeom prst="rect">
            <a:avLst/>
          </a:prstGeom>
        </p:spPr>
        <p:txBody>
          <a:bodyPr wrap="none">
            <a:spAutoFit/>
          </a:bodyPr>
          <a:lstStyle/>
          <a:p>
            <a:r>
              <a:rPr lang="en-GB" sz="4400"/>
              <a:t>Phonics Terminology</a:t>
            </a:r>
          </a:p>
        </p:txBody>
      </p:sp>
      <p:sp>
        <p:nvSpPr>
          <p:cNvPr id="3" name="Rectangle 2"/>
          <p:cNvSpPr/>
          <p:nvPr/>
        </p:nvSpPr>
        <p:spPr>
          <a:xfrm>
            <a:off x="909836" y="1340768"/>
            <a:ext cx="8044622" cy="4524315"/>
          </a:xfrm>
          <a:prstGeom prst="rect">
            <a:avLst/>
          </a:prstGeom>
        </p:spPr>
        <p:txBody>
          <a:bodyPr wrap="square">
            <a:spAutoFit/>
          </a:bodyPr>
          <a:lstStyle/>
          <a:p>
            <a:r>
              <a:rPr lang="en-GB" b="1"/>
              <a:t>Phoneme </a:t>
            </a:r>
            <a:r>
              <a:rPr lang="en-GB"/>
              <a:t>- the smallest unit of sound as it is spoken</a:t>
            </a:r>
          </a:p>
          <a:p>
            <a:endParaRPr lang="en-GB"/>
          </a:p>
          <a:p>
            <a:r>
              <a:rPr lang="en-GB" b="1"/>
              <a:t>Grapheme </a:t>
            </a:r>
            <a:r>
              <a:rPr lang="en-GB"/>
              <a:t>-  a written symbol that represents a sound (phoneme) that's either one letter or a sequence of letters</a:t>
            </a:r>
          </a:p>
          <a:p>
            <a:endParaRPr lang="en-GB"/>
          </a:p>
          <a:p>
            <a:r>
              <a:rPr lang="en-GB" b="1"/>
              <a:t>Digraph </a:t>
            </a:r>
            <a:r>
              <a:rPr lang="en-GB"/>
              <a:t>- two letters that work together to make the same sound (</a:t>
            </a:r>
            <a:r>
              <a:rPr lang="en-GB" err="1"/>
              <a:t>ch</a:t>
            </a:r>
            <a:r>
              <a:rPr lang="en-GB"/>
              <a:t>, </a:t>
            </a:r>
            <a:r>
              <a:rPr lang="en-GB" err="1"/>
              <a:t>sh</a:t>
            </a:r>
            <a:r>
              <a:rPr lang="en-GB"/>
              <a:t>, </a:t>
            </a:r>
            <a:r>
              <a:rPr lang="en-GB" err="1"/>
              <a:t>ph</a:t>
            </a:r>
            <a:r>
              <a:rPr lang="en-GB"/>
              <a:t>)</a:t>
            </a:r>
          </a:p>
          <a:p>
            <a:r>
              <a:rPr lang="en-GB" b="1"/>
              <a:t>Vowel digraph </a:t>
            </a:r>
            <a:r>
              <a:rPr lang="en-GB"/>
              <a:t>- a digraph in which at least one of the letters is a vowel: b</a:t>
            </a:r>
            <a:r>
              <a:rPr lang="en-GB" b="1"/>
              <a:t>oa</a:t>
            </a:r>
            <a:r>
              <a:rPr lang="en-GB"/>
              <a:t>t or d</a:t>
            </a:r>
            <a:r>
              <a:rPr lang="en-GB" b="1"/>
              <a:t>ay</a:t>
            </a:r>
          </a:p>
          <a:p>
            <a:r>
              <a:rPr lang="en-GB" b="1"/>
              <a:t>Consonant digraph </a:t>
            </a:r>
            <a:r>
              <a:rPr lang="en-GB"/>
              <a:t>- two consonants which can go together: </a:t>
            </a:r>
            <a:r>
              <a:rPr lang="en-GB" b="1"/>
              <a:t>sh</a:t>
            </a:r>
            <a:r>
              <a:rPr lang="en-GB"/>
              <a:t>op or </a:t>
            </a:r>
            <a:r>
              <a:rPr lang="en-GB" b="1"/>
              <a:t>th</a:t>
            </a:r>
            <a:r>
              <a:rPr lang="en-GB"/>
              <a:t>in.</a:t>
            </a:r>
          </a:p>
        </p:txBody>
      </p:sp>
    </p:spTree>
    <p:extLst>
      <p:ext uri="{BB962C8B-B14F-4D97-AF65-F5344CB8AC3E}">
        <p14:creationId xmlns:p14="http://schemas.microsoft.com/office/powerpoint/2010/main" val="110285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620688"/>
            <a:ext cx="5724644" cy="769441"/>
          </a:xfrm>
          <a:prstGeom prst="rect">
            <a:avLst/>
          </a:prstGeom>
        </p:spPr>
        <p:txBody>
          <a:bodyPr wrap="none">
            <a:spAutoFit/>
          </a:bodyPr>
          <a:lstStyle/>
          <a:p>
            <a:r>
              <a:rPr lang="en-GB" sz="4400"/>
              <a:t>Phonics Terminology</a:t>
            </a:r>
          </a:p>
        </p:txBody>
      </p:sp>
      <p:sp>
        <p:nvSpPr>
          <p:cNvPr id="3" name="Rectangle 2"/>
          <p:cNvSpPr/>
          <p:nvPr/>
        </p:nvSpPr>
        <p:spPr>
          <a:xfrm>
            <a:off x="837828" y="1556792"/>
            <a:ext cx="8711144" cy="4524315"/>
          </a:xfrm>
          <a:prstGeom prst="rect">
            <a:avLst/>
          </a:prstGeom>
        </p:spPr>
        <p:txBody>
          <a:bodyPr wrap="square">
            <a:spAutoFit/>
          </a:bodyPr>
          <a:lstStyle/>
          <a:p>
            <a:r>
              <a:rPr lang="en-GB" b="1"/>
              <a:t>Split digraph </a:t>
            </a:r>
            <a:r>
              <a:rPr lang="en-GB"/>
              <a:t> (sometimes called 'magic e') - two letters that work together to make the same sound, separated by another letter in the same word. This enables children to understand the difference in vowel sounds between, for example, grip/gripe, cop/cope, tap/tape</a:t>
            </a:r>
          </a:p>
          <a:p>
            <a:endParaRPr lang="en-GB"/>
          </a:p>
          <a:p>
            <a:r>
              <a:rPr lang="en-GB" b="1" err="1"/>
              <a:t>Trigraph</a:t>
            </a:r>
            <a:r>
              <a:rPr lang="en-GB" b="1"/>
              <a:t> </a:t>
            </a:r>
            <a:r>
              <a:rPr lang="en-GB"/>
              <a:t>- three letters that work together to make the same sound (</a:t>
            </a:r>
            <a:r>
              <a:rPr lang="en-GB" err="1"/>
              <a:t>igh</a:t>
            </a:r>
            <a:r>
              <a:rPr lang="en-GB"/>
              <a:t>, ore, ear)</a:t>
            </a:r>
          </a:p>
          <a:p>
            <a:endParaRPr lang="en-GB"/>
          </a:p>
          <a:p>
            <a:r>
              <a:rPr lang="en-GB" b="1"/>
              <a:t>Pure sound </a:t>
            </a:r>
            <a:r>
              <a:rPr lang="en-GB"/>
              <a:t>- it's the skill of pronouncing each letter sound clearly and distinctly without adding additional sounds to the end e.g. 'f' not '</a:t>
            </a:r>
            <a:r>
              <a:rPr lang="en-GB" err="1"/>
              <a:t>fuh</a:t>
            </a:r>
            <a:r>
              <a:rPr lang="en-GB"/>
              <a:t>.‘</a:t>
            </a:r>
          </a:p>
        </p:txBody>
      </p:sp>
    </p:spTree>
    <p:extLst>
      <p:ext uri="{BB962C8B-B14F-4D97-AF65-F5344CB8AC3E}">
        <p14:creationId xmlns:p14="http://schemas.microsoft.com/office/powerpoint/2010/main" val="2173270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EE2E27-B285-3ADE-306C-76637D67B55B}"/>
              </a:ext>
            </a:extLst>
          </p:cNvPr>
          <p:cNvSpPr txBox="1"/>
          <p:nvPr/>
        </p:nvSpPr>
        <p:spPr>
          <a:xfrm>
            <a:off x="543619" y="1027046"/>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2"/>
              </a:rPr>
              <a:t>Phonics videos – help your child learn to read - Oxford Owl</a:t>
            </a:r>
            <a:endParaRPr lang="en-US"/>
          </a:p>
        </p:txBody>
      </p:sp>
      <p:sp>
        <p:nvSpPr>
          <p:cNvPr id="3" name="TextBox 2">
            <a:extLst>
              <a:ext uri="{FF2B5EF4-FFF2-40B4-BE49-F238E27FC236}">
                <a16:creationId xmlns:a16="http://schemas.microsoft.com/office/drawing/2014/main" id="{96C5AED4-2292-7DD8-A957-A91685421038}"/>
              </a:ext>
            </a:extLst>
          </p:cNvPr>
          <p:cNvSpPr txBox="1"/>
          <p:nvPr/>
        </p:nvSpPr>
        <p:spPr>
          <a:xfrm>
            <a:off x="680003" y="3061936"/>
            <a:ext cx="1105110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Segoe UI"/>
              </a:rPr>
              <a:t>Google Oxford Owl Phonemes – how to pronounce pure sounds</a:t>
            </a:r>
            <a:r>
              <a:rPr lang="en-US">
                <a:cs typeface="Segoe UI"/>
              </a:rPr>
              <a:t>​</a:t>
            </a:r>
            <a:endParaRPr lang="en-US"/>
          </a:p>
        </p:txBody>
      </p:sp>
      <p:pic>
        <p:nvPicPr>
          <p:cNvPr id="5" name="Picture 4">
            <a:extLst>
              <a:ext uri="{FF2B5EF4-FFF2-40B4-BE49-F238E27FC236}">
                <a16:creationId xmlns:a16="http://schemas.microsoft.com/office/drawing/2014/main" id="{A83541EE-03D1-EB4D-37DC-44A0ADF8173B}"/>
              </a:ext>
            </a:extLst>
          </p:cNvPr>
          <p:cNvPicPr>
            <a:picLocks noChangeAspect="1"/>
          </p:cNvPicPr>
          <p:nvPr/>
        </p:nvPicPr>
        <p:blipFill>
          <a:blip r:embed="rId3"/>
          <a:stretch>
            <a:fillRect/>
          </a:stretch>
        </p:blipFill>
        <p:spPr>
          <a:xfrm>
            <a:off x="3574132" y="3789039"/>
            <a:ext cx="4248472" cy="2864201"/>
          </a:xfrm>
          <a:prstGeom prst="rect">
            <a:avLst/>
          </a:prstGeom>
        </p:spPr>
      </p:pic>
    </p:spTree>
    <p:extLst>
      <p:ext uri="{BB962C8B-B14F-4D97-AF65-F5344CB8AC3E}">
        <p14:creationId xmlns:p14="http://schemas.microsoft.com/office/powerpoint/2010/main" val="267456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836" y="692696"/>
            <a:ext cx="5724644" cy="769441"/>
          </a:xfrm>
          <a:prstGeom prst="rect">
            <a:avLst/>
          </a:prstGeom>
        </p:spPr>
        <p:txBody>
          <a:bodyPr wrap="none">
            <a:spAutoFit/>
          </a:bodyPr>
          <a:lstStyle/>
          <a:p>
            <a:r>
              <a:rPr lang="en-GB" sz="4400"/>
              <a:t>Phonics Terminology</a:t>
            </a:r>
          </a:p>
        </p:txBody>
      </p:sp>
      <p:sp>
        <p:nvSpPr>
          <p:cNvPr id="3" name="Rectangle 2"/>
          <p:cNvSpPr/>
          <p:nvPr/>
        </p:nvSpPr>
        <p:spPr>
          <a:xfrm>
            <a:off x="981844" y="1628800"/>
            <a:ext cx="8424936" cy="3046988"/>
          </a:xfrm>
          <a:prstGeom prst="rect">
            <a:avLst/>
          </a:prstGeom>
        </p:spPr>
        <p:txBody>
          <a:bodyPr wrap="square">
            <a:spAutoFit/>
          </a:bodyPr>
          <a:lstStyle/>
          <a:p>
            <a:r>
              <a:rPr lang="en-GB" b="1"/>
              <a:t>Blend</a:t>
            </a:r>
            <a:r>
              <a:rPr lang="en-GB"/>
              <a:t> - this is when you say the individual sounds that make up a word and then merge or blend them together to say the word as used when reading</a:t>
            </a:r>
          </a:p>
          <a:p>
            <a:endParaRPr lang="en-GB"/>
          </a:p>
          <a:p>
            <a:r>
              <a:rPr lang="en-GB" b="1"/>
              <a:t>Segment</a:t>
            </a:r>
            <a:r>
              <a:rPr lang="en-GB"/>
              <a:t> - it's the opposite of blending as it means splitting a word up into individual sounds when spelling and writing.</a:t>
            </a:r>
            <a:endParaRPr lang="en-GB" b="1"/>
          </a:p>
          <a:p>
            <a:endParaRPr lang="en-GB"/>
          </a:p>
        </p:txBody>
      </p:sp>
    </p:spTree>
    <p:extLst>
      <p:ext uri="{BB962C8B-B14F-4D97-AF65-F5344CB8AC3E}">
        <p14:creationId xmlns:p14="http://schemas.microsoft.com/office/powerpoint/2010/main" val="241599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omputer&#10;&#10;Description automatically generated">
            <a:extLst>
              <a:ext uri="{FF2B5EF4-FFF2-40B4-BE49-F238E27FC236}">
                <a16:creationId xmlns:a16="http://schemas.microsoft.com/office/drawing/2014/main" id="{1C601317-9450-CCD0-DB06-8AFB97E1010C}"/>
              </a:ext>
            </a:extLst>
          </p:cNvPr>
          <p:cNvPicPr>
            <a:picLocks noChangeAspect="1"/>
          </p:cNvPicPr>
          <p:nvPr/>
        </p:nvPicPr>
        <p:blipFill>
          <a:blip r:embed="rId2"/>
          <a:stretch>
            <a:fillRect/>
          </a:stretch>
        </p:blipFill>
        <p:spPr>
          <a:xfrm>
            <a:off x="6152044" y="1675384"/>
            <a:ext cx="5512717" cy="3538159"/>
          </a:xfrm>
          <a:prstGeom prst="rect">
            <a:avLst/>
          </a:prstGeom>
        </p:spPr>
      </p:pic>
      <p:sp>
        <p:nvSpPr>
          <p:cNvPr id="3" name="TextBox 2">
            <a:extLst>
              <a:ext uri="{FF2B5EF4-FFF2-40B4-BE49-F238E27FC236}">
                <a16:creationId xmlns:a16="http://schemas.microsoft.com/office/drawing/2014/main" id="{419B48DD-96B2-851D-D2F3-F687C3F6E854}"/>
              </a:ext>
            </a:extLst>
          </p:cNvPr>
          <p:cNvSpPr txBox="1"/>
          <p:nvPr/>
        </p:nvSpPr>
        <p:spPr>
          <a:xfrm>
            <a:off x="387751" y="315590"/>
            <a:ext cx="109633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a:t>What does a Bug Club lesson look like?</a:t>
            </a:r>
          </a:p>
        </p:txBody>
      </p:sp>
      <p:pic>
        <p:nvPicPr>
          <p:cNvPr id="4" name="Picture 3" descr="A screenshot of a game&#10;&#10;Description automatically generated">
            <a:extLst>
              <a:ext uri="{FF2B5EF4-FFF2-40B4-BE49-F238E27FC236}">
                <a16:creationId xmlns:a16="http://schemas.microsoft.com/office/drawing/2014/main" id="{6DC03CC3-12D6-716C-B549-A8938848259A}"/>
              </a:ext>
            </a:extLst>
          </p:cNvPr>
          <p:cNvPicPr>
            <a:picLocks noChangeAspect="1"/>
          </p:cNvPicPr>
          <p:nvPr/>
        </p:nvPicPr>
        <p:blipFill>
          <a:blip r:embed="rId3"/>
          <a:stretch>
            <a:fillRect/>
          </a:stretch>
        </p:blipFill>
        <p:spPr>
          <a:xfrm>
            <a:off x="197417" y="1679605"/>
            <a:ext cx="5472294" cy="3529720"/>
          </a:xfrm>
          <a:prstGeom prst="rect">
            <a:avLst/>
          </a:prstGeom>
        </p:spPr>
      </p:pic>
    </p:spTree>
    <p:extLst>
      <p:ext uri="{BB962C8B-B14F-4D97-AF65-F5344CB8AC3E}">
        <p14:creationId xmlns:p14="http://schemas.microsoft.com/office/powerpoint/2010/main" val="3837988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812" y="548680"/>
            <a:ext cx="7806945" cy="769441"/>
          </a:xfrm>
          <a:prstGeom prst="rect">
            <a:avLst/>
          </a:prstGeom>
        </p:spPr>
        <p:txBody>
          <a:bodyPr wrap="none">
            <a:spAutoFit/>
          </a:bodyPr>
          <a:lstStyle/>
          <a:p>
            <a:r>
              <a:rPr lang="en-GB" sz="4400"/>
              <a:t>What can you do at home?</a:t>
            </a:r>
          </a:p>
        </p:txBody>
      </p:sp>
      <p:sp>
        <p:nvSpPr>
          <p:cNvPr id="3" name="Rectangle 2"/>
          <p:cNvSpPr/>
          <p:nvPr/>
        </p:nvSpPr>
        <p:spPr>
          <a:xfrm>
            <a:off x="659793" y="1412776"/>
            <a:ext cx="10619195" cy="5262979"/>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a:t>Help your child to complete any Phonics homework they bring home</a:t>
            </a:r>
          </a:p>
          <a:p>
            <a:endParaRPr lang="en-GB"/>
          </a:p>
          <a:p>
            <a:pPr marL="342900" indent="-342900">
              <a:buFont typeface="Arial" panose="020B0604020202020204" pitchFamily="34" charset="0"/>
              <a:buChar char="•"/>
            </a:pPr>
            <a:r>
              <a:rPr lang="en-GB"/>
              <a:t>Encourage your child to use their phonics when they are reading at home</a:t>
            </a:r>
          </a:p>
          <a:p>
            <a:endParaRPr lang="en-GB"/>
          </a:p>
          <a:p>
            <a:pPr marL="342900" indent="-342900">
              <a:buFont typeface="Arial" panose="020B0604020202020204" pitchFamily="34" charset="0"/>
              <a:buChar char="•"/>
            </a:pPr>
            <a:r>
              <a:rPr lang="en-GB"/>
              <a:t>Useful websites: phonicsplay.co.uk</a:t>
            </a:r>
          </a:p>
          <a:p>
            <a:r>
              <a:rPr lang="en-GB"/>
              <a:t>		   topmarks.co.uk</a:t>
            </a:r>
          </a:p>
          <a:p>
            <a:r>
              <a:rPr lang="en-GB"/>
              <a:t>		   phonicsbloom.com</a:t>
            </a:r>
          </a:p>
          <a:p>
            <a:endParaRPr lang="en-GB"/>
          </a:p>
          <a:p>
            <a:pPr marL="342900" indent="-342900">
              <a:buFont typeface="Arial" panose="020B0604020202020204" pitchFamily="34" charset="0"/>
              <a:buChar char="•"/>
            </a:pPr>
            <a:r>
              <a:rPr lang="en-GB"/>
              <a:t>Listen to your child read every night – sign and date the Reading Records.  Make sure their reading books are in school every day.</a:t>
            </a:r>
          </a:p>
          <a:p>
            <a:endParaRPr lang="en-GB"/>
          </a:p>
          <a:p>
            <a:pPr marL="342900" indent="-342900">
              <a:buFont typeface="Arial" panose="020B0604020202020204" pitchFamily="34" charset="0"/>
              <a:buChar char="•"/>
            </a:pPr>
            <a:r>
              <a:rPr lang="en-GB"/>
              <a:t>Bug Club reading books set weekly for Years 1 and 2</a:t>
            </a:r>
          </a:p>
        </p:txBody>
      </p:sp>
    </p:spTree>
    <p:extLst>
      <p:ext uri="{BB962C8B-B14F-4D97-AF65-F5344CB8AC3E}">
        <p14:creationId xmlns:p14="http://schemas.microsoft.com/office/powerpoint/2010/main" val="307318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9836" y="764704"/>
            <a:ext cx="9073008" cy="5632311"/>
          </a:xfrm>
          <a:prstGeom prst="rect">
            <a:avLst/>
          </a:prstGeom>
          <a:noFill/>
        </p:spPr>
        <p:txBody>
          <a:bodyPr wrap="square" lIns="91440" tIns="45720" rIns="91440" bIns="45720" rtlCol="0" anchor="t">
            <a:spAutoFit/>
          </a:bodyPr>
          <a:lstStyle/>
          <a:p>
            <a:r>
              <a:rPr lang="en-GB" sz="4400" b="1"/>
              <a:t>Useful documents for parents:</a:t>
            </a:r>
          </a:p>
          <a:p>
            <a:endParaRPr lang="en-GB" sz="4400"/>
          </a:p>
          <a:p>
            <a:pPr marL="342900" indent="-342900">
              <a:buFont typeface="Arial" panose="020B0604020202020204" pitchFamily="34" charset="0"/>
              <a:buChar char="•"/>
            </a:pPr>
            <a:r>
              <a:rPr lang="en-GB" sz="3200" b="1"/>
              <a:t>SPAG Glossary and definitions</a:t>
            </a:r>
          </a:p>
          <a:p>
            <a:pPr marL="342900" indent="-342900">
              <a:buFont typeface="Arial" panose="020B0604020202020204" pitchFamily="34" charset="0"/>
              <a:buChar char="•"/>
            </a:pPr>
            <a:r>
              <a:rPr lang="en-GB" sz="3200" b="1"/>
              <a:t>Word grids to support spelling</a:t>
            </a:r>
          </a:p>
          <a:p>
            <a:pPr marL="342900" indent="-342900">
              <a:buFont typeface="Arial" panose="020B0604020202020204" pitchFamily="34" charset="0"/>
              <a:buChar char="•"/>
            </a:pPr>
            <a:r>
              <a:rPr lang="en-GB" sz="3200" b="1"/>
              <a:t>Statutory spellings</a:t>
            </a:r>
          </a:p>
          <a:p>
            <a:pPr marL="342900" indent="-342900">
              <a:buFont typeface="Arial" panose="020B0604020202020204" pitchFamily="34" charset="0"/>
              <a:buChar char="•"/>
            </a:pPr>
            <a:r>
              <a:rPr lang="en-GB" sz="3200" b="1"/>
              <a:t>End of year writing expectations</a:t>
            </a:r>
          </a:p>
          <a:p>
            <a:pPr marL="342900" indent="-342900">
              <a:buFont typeface="Arial" panose="020B0604020202020204" pitchFamily="34" charset="0"/>
              <a:buChar char="•"/>
            </a:pPr>
            <a:r>
              <a:rPr lang="en-GB" sz="3200" b="1"/>
              <a:t>Reading Tips for parents</a:t>
            </a:r>
          </a:p>
          <a:p>
            <a:pPr marL="342900" indent="-342900">
              <a:buFont typeface="Arial" panose="020B0604020202020204" pitchFamily="34" charset="0"/>
              <a:buChar char="•"/>
            </a:pPr>
            <a:r>
              <a:rPr lang="en-GB" sz="3200" b="1"/>
              <a:t>End of year reading expectations</a:t>
            </a:r>
          </a:p>
          <a:p>
            <a:pPr marL="342900" indent="-342900">
              <a:buFont typeface="Arial" panose="020B0604020202020204" pitchFamily="34" charset="0"/>
              <a:buChar char="•"/>
            </a:pPr>
            <a:r>
              <a:rPr lang="en-GB" sz="3200" b="1"/>
              <a:t>Recommended reading lists by year group</a:t>
            </a:r>
          </a:p>
          <a:p>
            <a:endParaRPr lang="en-GB"/>
          </a:p>
          <a:p>
            <a:endParaRPr lang="en-GB"/>
          </a:p>
        </p:txBody>
      </p:sp>
    </p:spTree>
    <p:extLst>
      <p:ext uri="{BB962C8B-B14F-4D97-AF65-F5344CB8AC3E}">
        <p14:creationId xmlns:p14="http://schemas.microsoft.com/office/powerpoint/2010/main" val="3824846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3FB549-8862-0763-1181-A46C59876A34}"/>
              </a:ext>
            </a:extLst>
          </p:cNvPr>
          <p:cNvSpPr/>
          <p:nvPr/>
        </p:nvSpPr>
        <p:spPr>
          <a:xfrm>
            <a:off x="693812" y="548680"/>
            <a:ext cx="11132208" cy="7509748"/>
          </a:xfrm>
          <a:prstGeom prst="rect">
            <a:avLst/>
          </a:prstGeom>
        </p:spPr>
        <p:txBody>
          <a:bodyPr wrap="square" lIns="91440" tIns="45720" rIns="91440" bIns="45720" anchor="t">
            <a:spAutoFit/>
          </a:bodyPr>
          <a:lstStyle/>
          <a:p>
            <a:r>
              <a:rPr lang="en-GB" sz="4400" b="1" err="1">
                <a:solidFill>
                  <a:srgbClr val="FF0000"/>
                </a:solidFill>
              </a:rPr>
              <a:t>Keystage</a:t>
            </a:r>
            <a:r>
              <a:rPr lang="en-GB" sz="4400" b="1">
                <a:solidFill>
                  <a:srgbClr val="FF0000"/>
                </a:solidFill>
              </a:rPr>
              <a:t> 2 -What can you do at home?</a:t>
            </a:r>
          </a:p>
          <a:p>
            <a:endParaRPr lang="en-GB" sz="4400" b="1"/>
          </a:p>
          <a:p>
            <a:r>
              <a:rPr lang="en-GB" sz="4400" b="1"/>
              <a:t>READING</a:t>
            </a:r>
            <a:endParaRPr lang="en-GB"/>
          </a:p>
          <a:p>
            <a:r>
              <a:rPr lang="en-GB" sz="2800"/>
              <a:t>Help your child develop fluency in reading</a:t>
            </a:r>
          </a:p>
          <a:p>
            <a:pPr marL="457200" indent="-457200">
              <a:buFont typeface="Arial"/>
              <a:buChar char="•"/>
            </a:pPr>
            <a:r>
              <a:rPr lang="en-GB" sz="2800"/>
              <a:t>Regular reading with your child at home (the more the better and please record this in the reading record)</a:t>
            </a:r>
          </a:p>
          <a:p>
            <a:pPr marL="457200" indent="-457200">
              <a:buFont typeface="Arial"/>
              <a:buChar char="•"/>
            </a:pPr>
            <a:r>
              <a:rPr lang="en-GB" sz="2800"/>
              <a:t>Prosody – model good intonation and let them imitate you; do some shared reading and echo reading</a:t>
            </a:r>
          </a:p>
          <a:p>
            <a:pPr marL="457200" indent="-457200">
              <a:buFont typeface="Arial"/>
              <a:buChar char="•"/>
            </a:pPr>
            <a:r>
              <a:rPr lang="en-GB" sz="2800"/>
              <a:t>Our reading scheme is not a race!</a:t>
            </a:r>
          </a:p>
          <a:p>
            <a:pPr marL="457200" indent="-457200">
              <a:buFont typeface="Arial"/>
              <a:buChar char="•"/>
            </a:pPr>
            <a:endParaRPr lang="en-GB" sz="2800"/>
          </a:p>
          <a:p>
            <a:endParaRPr lang="en-GB" sz="2800"/>
          </a:p>
          <a:p>
            <a:endParaRPr lang="en-GB" sz="2800"/>
          </a:p>
          <a:p>
            <a:endParaRPr lang="en-GB" sz="4400"/>
          </a:p>
          <a:p>
            <a:endParaRPr lang="en-GB" sz="1800"/>
          </a:p>
          <a:p>
            <a:endParaRPr lang="en-GB" sz="1800"/>
          </a:p>
          <a:p>
            <a:endParaRPr lang="en-GB" sz="1800"/>
          </a:p>
        </p:txBody>
      </p:sp>
    </p:spTree>
    <p:extLst>
      <p:ext uri="{BB962C8B-B14F-4D97-AF65-F5344CB8AC3E}">
        <p14:creationId xmlns:p14="http://schemas.microsoft.com/office/powerpoint/2010/main" val="344677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5829E7-D7D0-C906-25F7-DA46E218237A}"/>
              </a:ext>
            </a:extLst>
          </p:cNvPr>
          <p:cNvSpPr txBox="1"/>
          <p:nvPr/>
        </p:nvSpPr>
        <p:spPr>
          <a:xfrm>
            <a:off x="753417" y="805070"/>
            <a:ext cx="9837230"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a:t>OTHER READING SKILLS</a:t>
            </a:r>
          </a:p>
          <a:p>
            <a:endParaRPr lang="en-US"/>
          </a:p>
          <a:p>
            <a:pPr marL="342900" indent="-342900">
              <a:buFont typeface="Arial"/>
              <a:buChar char="•"/>
            </a:pPr>
            <a:r>
              <a:rPr lang="en-US" sz="3200" b="1"/>
              <a:t>Comprehension</a:t>
            </a:r>
          </a:p>
          <a:p>
            <a:pPr marL="342900" indent="-342900">
              <a:buFont typeface="Arial"/>
              <a:buChar char="•"/>
            </a:pPr>
            <a:r>
              <a:rPr lang="en-US" sz="3200" b="1"/>
              <a:t>Prediction</a:t>
            </a:r>
          </a:p>
          <a:p>
            <a:pPr marL="342900" indent="-342900">
              <a:buFont typeface="Arial"/>
              <a:buChar char="•"/>
            </a:pPr>
            <a:r>
              <a:rPr lang="en-US" sz="3200" b="1"/>
              <a:t>Inference</a:t>
            </a:r>
          </a:p>
          <a:p>
            <a:pPr marL="342900" indent="-342900">
              <a:buFont typeface="Arial"/>
              <a:buChar char="•"/>
            </a:pPr>
            <a:r>
              <a:rPr lang="en-US" sz="3200" b="1"/>
              <a:t>Summary</a:t>
            </a:r>
          </a:p>
          <a:p>
            <a:pPr marL="342900" indent="-342900">
              <a:buFont typeface="Arial"/>
              <a:buChar char="•"/>
            </a:pPr>
            <a:r>
              <a:rPr lang="en-US" sz="3200" b="1" err="1"/>
              <a:t>Visualising</a:t>
            </a:r>
            <a:endParaRPr lang="en-US" sz="3200" b="1"/>
          </a:p>
          <a:p>
            <a:pPr marL="342900" indent="-342900">
              <a:buFont typeface="Arial"/>
              <a:buChar char="•"/>
            </a:pPr>
            <a:r>
              <a:rPr lang="en-US" sz="3200" b="1"/>
              <a:t>Working out the meaning of new vocabulary within and across sentences</a:t>
            </a:r>
          </a:p>
          <a:p>
            <a:endParaRPr lang="en-US" b="1"/>
          </a:p>
          <a:p>
            <a:endParaRPr lang="en-US" b="1"/>
          </a:p>
          <a:p>
            <a:endParaRPr lang="en-US" b="1"/>
          </a:p>
        </p:txBody>
      </p:sp>
    </p:spTree>
    <p:extLst>
      <p:ext uri="{BB962C8B-B14F-4D97-AF65-F5344CB8AC3E}">
        <p14:creationId xmlns:p14="http://schemas.microsoft.com/office/powerpoint/2010/main" val="4147051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8E6A31-08C8-DDCE-498A-E10D4F115310}"/>
              </a:ext>
            </a:extLst>
          </p:cNvPr>
          <p:cNvSpPr txBox="1"/>
          <p:nvPr/>
        </p:nvSpPr>
        <p:spPr>
          <a:xfrm>
            <a:off x="421568" y="460563"/>
            <a:ext cx="10339906"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400" b="1"/>
              <a:t>WRITING</a:t>
            </a:r>
          </a:p>
          <a:p>
            <a:endParaRPr lang="en-US" sz="4400" b="1"/>
          </a:p>
          <a:p>
            <a:pPr marL="571500" indent="-571500">
              <a:buFont typeface="Arial"/>
              <a:buChar char="•"/>
            </a:pPr>
            <a:r>
              <a:rPr lang="en-US" sz="4400" b="1"/>
              <a:t>Spelling (differentiated) </a:t>
            </a:r>
          </a:p>
          <a:p>
            <a:pPr marL="571500" indent="-571500">
              <a:buFont typeface="Arial"/>
              <a:buChar char="•"/>
            </a:pPr>
            <a:r>
              <a:rPr lang="en-US" sz="4400" b="1" err="1"/>
              <a:t>Keystage</a:t>
            </a:r>
            <a:r>
              <a:rPr lang="en-US" sz="4400" b="1"/>
              <a:t> 2 – joined handwriting</a:t>
            </a:r>
          </a:p>
          <a:p>
            <a:pPr marL="571500" indent="-571500">
              <a:buFont typeface="Arial"/>
              <a:buChar char="•"/>
            </a:pPr>
            <a:r>
              <a:rPr lang="en-US" sz="4400" b="1"/>
              <a:t>Talk for writing</a:t>
            </a:r>
          </a:p>
          <a:p>
            <a:pPr marL="571500" indent="-571500">
              <a:buFont typeface="Arial"/>
              <a:buChar char="•"/>
            </a:pPr>
            <a:r>
              <a:rPr lang="en-US" sz="4400" b="1"/>
              <a:t>Free writing/ Write for fun</a:t>
            </a:r>
          </a:p>
          <a:p>
            <a:pPr marL="571500" indent="-571500">
              <a:buFont typeface="Arial"/>
              <a:buChar char="•"/>
            </a:pPr>
            <a:r>
              <a:rPr lang="en-US" sz="4400" b="1"/>
              <a:t>Full stops &amp; capital letters</a:t>
            </a:r>
          </a:p>
        </p:txBody>
      </p:sp>
    </p:spTree>
    <p:extLst>
      <p:ext uri="{BB962C8B-B14F-4D97-AF65-F5344CB8AC3E}">
        <p14:creationId xmlns:p14="http://schemas.microsoft.com/office/powerpoint/2010/main" val="1507769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3.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4.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5.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bc0047f-82d6-431a-ab9f-c0d89bc56fbd" xsi:nil="true"/>
    <lcf76f155ced4ddcb4097134ff3c332f xmlns="d4deae55-bd93-438c-97a4-1dc493fa5a9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90816EB1FAA94AAC87BCE053D8C7C4" ma:contentTypeVersion="15" ma:contentTypeDescription="Create a new document." ma:contentTypeScope="" ma:versionID="d798e25df1ca52798601a4b9950201f0">
  <xsd:schema xmlns:xsd="http://www.w3.org/2001/XMLSchema" xmlns:xs="http://www.w3.org/2001/XMLSchema" xmlns:p="http://schemas.microsoft.com/office/2006/metadata/properties" xmlns:ns2="d4deae55-bd93-438c-97a4-1dc493fa5a90" xmlns:ns3="ebc0047f-82d6-431a-ab9f-c0d89bc56fbd" targetNamespace="http://schemas.microsoft.com/office/2006/metadata/properties" ma:root="true" ma:fieldsID="02c4210b9a6dc5051a36470f80e1a2bd" ns2:_="" ns3:_="">
    <xsd:import namespace="d4deae55-bd93-438c-97a4-1dc493fa5a90"/>
    <xsd:import namespace="ebc0047f-82d6-431a-ab9f-c0d89bc56fbd"/>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deae55-bd93-438c-97a4-1dc493fa5a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f542079-b0d1-463b-912a-45141068af2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c0047f-82d6-431a-ab9f-c0d89bc56fb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f4b9215-45b1-44a1-b894-d37f3f33ec75}" ma:internalName="TaxCatchAll" ma:showField="CatchAllData" ma:web="ebc0047f-82d6-431a-ab9f-c0d89bc56fbd">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CC38C9-006C-41BF-908C-8A1C43DEF9DF}">
  <ds:schemaRefs>
    <ds:schemaRef ds:uri="d4deae55-bd93-438c-97a4-1dc493fa5a90"/>
    <ds:schemaRef ds:uri="ebc0047f-82d6-431a-ab9f-c0d89bc56fb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EE35F68-A443-4CB7-B059-4FD084916AC0}">
  <ds:schemaRefs>
    <ds:schemaRef ds:uri="http://schemas.microsoft.com/sharepoint/v3/contenttype/forms"/>
  </ds:schemaRefs>
</ds:datastoreItem>
</file>

<file path=customXml/itemProps3.xml><?xml version="1.0" encoding="utf-8"?>
<ds:datastoreItem xmlns:ds="http://schemas.openxmlformats.org/officeDocument/2006/customXml" ds:itemID="{96635941-E19D-4D2D-9E24-121D8B6FDD70}">
  <ds:schemaRefs>
    <ds:schemaRef ds:uri="d4deae55-bd93-438c-97a4-1dc493fa5a90"/>
    <ds:schemaRef ds:uri="ebc0047f-82d6-431a-ab9f-c0d89bc56fb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0</TotalTime>
  <Words>774</Words>
  <Application>Microsoft Office PowerPoint</Application>
  <PresentationFormat>Custom</PresentationFormat>
  <Paragraphs>126</Paragraphs>
  <Slides>16</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16</vt:i4>
      </vt:variant>
    </vt:vector>
  </HeadingPairs>
  <TitlesOfParts>
    <vt:vector size="25" baseType="lpstr">
      <vt:lpstr>Arial</vt:lpstr>
      <vt:lpstr>Calibri</vt:lpstr>
      <vt:lpstr>Century Gothic</vt:lpstr>
      <vt:lpstr>Gill Sans MT</vt:lpstr>
      <vt:lpstr>Neue Haas Grotesk Text Pro</vt:lpstr>
      <vt:lpstr>Segoe UI</vt:lpstr>
      <vt:lpstr>Books 16x9</vt:lpstr>
      <vt:lpstr>Parcel</vt:lpstr>
      <vt:lpstr>AccentBoxVTI</vt:lpstr>
      <vt:lpstr>KS1&amp; 2  Information for Parents</vt:lpstr>
      <vt:lpstr>English:</vt:lpstr>
      <vt:lpstr>Where to find useful information: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 Information Evening</dc:title>
  <dc:creator>LStrong</dc:creator>
  <cp:lastModifiedBy>JulieHall</cp:lastModifiedBy>
  <cp:revision>10</cp:revision>
  <dcterms:created xsi:type="dcterms:W3CDTF">2022-03-07T13:59:12Z</dcterms:created>
  <dcterms:modified xsi:type="dcterms:W3CDTF">2024-11-27T14:11:06Z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0x0101003390816EB1FAA94AAC87BCE053D8C7C4</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y fmtid="{D5CDD505-2E9C-101B-9397-08002B2CF9AE}" pid="8" name="Order">
    <vt:r8>13271600</vt:r8>
  </property>
  <property fmtid="{D5CDD505-2E9C-101B-9397-08002B2CF9AE}" pid="9" name="MediaServiceImageTags">
    <vt:lpwstr/>
  </property>
</Properties>
</file>