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4"/>
  </p:sldMasterIdLst>
  <p:notesMasterIdLst>
    <p:notesMasterId r:id="rId21"/>
  </p:notesMasterIdLst>
  <p:handoutMasterIdLst>
    <p:handoutMasterId r:id="rId22"/>
  </p:handoutMasterIdLst>
  <p:sldIdLst>
    <p:sldId id="264" r:id="rId5"/>
    <p:sldId id="276" r:id="rId6"/>
    <p:sldId id="298" r:id="rId7"/>
    <p:sldId id="299" r:id="rId8"/>
    <p:sldId id="300" r:id="rId9"/>
    <p:sldId id="301" r:id="rId10"/>
    <p:sldId id="302" r:id="rId11"/>
    <p:sldId id="303" r:id="rId12"/>
    <p:sldId id="311" r:id="rId13"/>
    <p:sldId id="307" r:id="rId14"/>
    <p:sldId id="306" r:id="rId15"/>
    <p:sldId id="312" r:id="rId16"/>
    <p:sldId id="305" r:id="rId17"/>
    <p:sldId id="313" r:id="rId18"/>
    <p:sldId id="308" r:id="rId19"/>
    <p:sldId id="310" r:id="rId20"/>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A731B4-D70F-4297-9F8E-C47EC7D8D8BD}" v="97" dt="2025-10-08T13:07:33.620"/>
    <p1510:client id="{398E80E4-E4C5-4559-C81B-BBC7B67665B0}" v="5" dt="2025-10-08T12:46:31.283"/>
  </p1510:revLst>
</p1510:revInfo>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guide pos="3839"/>
        <p:guide orient="horz" pos="216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10/14/2025</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10/14/2025</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10/14/2025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10/14/2025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10/14/2025</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10/14/2025</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10/14/2025</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10/14/2025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10/14/2025</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10/14/2025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10/14/2025</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10/14/2025</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8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home.oxfordowl.co.uk/phonics-videos/"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73618" y="1498601"/>
            <a:ext cx="8017035" cy="3298825"/>
          </a:xfrm>
        </p:spPr>
        <p:txBody>
          <a:bodyPr>
            <a:normAutofit/>
          </a:bodyPr>
          <a:lstStyle/>
          <a:p>
            <a:pPr algn="ctr"/>
            <a:r>
              <a:rPr lang="en-US" sz="7200" dirty="0"/>
              <a:t>KS1 </a:t>
            </a:r>
            <a:br>
              <a:rPr lang="en-US" sz="7200" dirty="0"/>
            </a:br>
            <a:r>
              <a:rPr lang="en-US" sz="7200" dirty="0"/>
              <a:t>Information for Parents</a:t>
            </a:r>
          </a:p>
        </p:txBody>
      </p:sp>
      <p:sp>
        <p:nvSpPr>
          <p:cNvPr id="3" name="Subtitle 2"/>
          <p:cNvSpPr>
            <a:spLocks noGrp="1"/>
          </p:cNvSpPr>
          <p:nvPr>
            <p:ph type="subTitle" idx="1"/>
          </p:nvPr>
        </p:nvSpPr>
        <p:spPr/>
        <p:txBody>
          <a:bodyPr>
            <a:normAutofit fontScale="85000" lnSpcReduction="20000"/>
          </a:bodyPr>
          <a:lstStyle/>
          <a:p>
            <a:pPr algn="ctr"/>
            <a:r>
              <a:rPr lang="en-US" sz="5400"/>
              <a:t>How you can support your child in English</a:t>
            </a:r>
          </a:p>
        </p:txBody>
      </p:sp>
      <p:pic>
        <p:nvPicPr>
          <p:cNvPr id="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69897" y="404664"/>
            <a:ext cx="1411060" cy="151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981844" y="476672"/>
            <a:ext cx="10157354" cy="1397000"/>
          </a:xfrm>
        </p:spPr>
        <p:txBody>
          <a:bodyPr/>
          <a:lstStyle/>
          <a:p>
            <a:r>
              <a:rPr lang="en-US"/>
              <a:t>English:</a:t>
            </a:r>
          </a:p>
        </p:txBody>
      </p:sp>
      <p:sp>
        <p:nvSpPr>
          <p:cNvPr id="14" name="Content Placeholder 13"/>
          <p:cNvSpPr>
            <a:spLocks noGrp="1"/>
          </p:cNvSpPr>
          <p:nvPr>
            <p:ph idx="1"/>
          </p:nvPr>
        </p:nvSpPr>
        <p:spPr/>
        <p:txBody>
          <a:bodyPr/>
          <a:lstStyle/>
          <a:p>
            <a:pPr marL="0" indent="0">
              <a:buNone/>
            </a:pPr>
            <a:endParaRPr lang="en-US"/>
          </a:p>
          <a:p>
            <a:r>
              <a:rPr lang="en-US"/>
              <a:t>Reading</a:t>
            </a:r>
          </a:p>
          <a:p>
            <a:r>
              <a:rPr lang="en-US"/>
              <a:t>Phonics</a:t>
            </a:r>
          </a:p>
          <a:p>
            <a:r>
              <a:rPr lang="en-US"/>
              <a:t>Writing</a:t>
            </a:r>
          </a:p>
          <a:p>
            <a:r>
              <a:rPr lang="en-US"/>
              <a:t>Speaking and Listening</a:t>
            </a:r>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76200"/>
            <a:ext cx="10157354" cy="1397000"/>
          </a:xfrm>
        </p:spPr>
        <p:txBody>
          <a:bodyPr anchor="b">
            <a:normAutofit/>
          </a:bodyPr>
          <a:lstStyle/>
          <a:p>
            <a:r>
              <a:rPr lang="en-GB"/>
              <a:t>Where to find useful information: our website</a:t>
            </a:r>
          </a:p>
        </p:txBody>
      </p:sp>
      <p:sp>
        <p:nvSpPr>
          <p:cNvPr id="3" name="Content Placeholder 2"/>
          <p:cNvSpPr>
            <a:spLocks noGrp="1"/>
          </p:cNvSpPr>
          <p:nvPr>
            <p:ph sz="half" idx="1"/>
          </p:nvPr>
        </p:nvSpPr>
        <p:spPr>
          <a:xfrm>
            <a:off x="1117309" y="1701800"/>
            <a:ext cx="4977104" cy="4470400"/>
          </a:xfrm>
        </p:spPr>
        <p:txBody>
          <a:bodyPr>
            <a:normAutofit/>
          </a:bodyPr>
          <a:lstStyle/>
          <a:p>
            <a:pPr marL="0" indent="0">
              <a:buNone/>
            </a:pPr>
            <a:endParaRPr lang="en-GB" sz="1900"/>
          </a:p>
          <a:p>
            <a:endParaRPr lang="en-GB" sz="1900"/>
          </a:p>
          <a:p>
            <a:pPr marL="0" indent="0">
              <a:buNone/>
            </a:pPr>
            <a:r>
              <a:rPr lang="en-GB" sz="1900" b="1"/>
              <a:t>Intent, Implementation &amp; Impact Document </a:t>
            </a:r>
          </a:p>
          <a:p>
            <a:pPr marL="0" indent="0">
              <a:buNone/>
            </a:pPr>
            <a:r>
              <a:rPr lang="en-GB" sz="1900"/>
              <a:t>Intent – our aims for our English teaching</a:t>
            </a:r>
          </a:p>
          <a:p>
            <a:pPr marL="0" indent="0">
              <a:buNone/>
            </a:pPr>
            <a:r>
              <a:rPr lang="en-GB" sz="1900"/>
              <a:t>Implementation – how we teach English</a:t>
            </a:r>
          </a:p>
          <a:p>
            <a:pPr marL="0" indent="0">
              <a:buNone/>
            </a:pPr>
            <a:r>
              <a:rPr lang="en-GB" sz="1900"/>
              <a:t>Impact – measure progress and effectiveness of everything we do in English</a:t>
            </a:r>
          </a:p>
        </p:txBody>
      </p:sp>
      <p:pic>
        <p:nvPicPr>
          <p:cNvPr id="6" name="Picture 5">
            <a:extLst>
              <a:ext uri="{FF2B5EF4-FFF2-40B4-BE49-F238E27FC236}">
                <a16:creationId xmlns:a16="http://schemas.microsoft.com/office/drawing/2014/main" id="{C375F5A3-7604-C17C-4D69-CF9534F30FAF}"/>
              </a:ext>
            </a:extLst>
          </p:cNvPr>
          <p:cNvPicPr>
            <a:picLocks noChangeAspect="1"/>
          </p:cNvPicPr>
          <p:nvPr/>
        </p:nvPicPr>
        <p:blipFill>
          <a:blip r:embed="rId2"/>
          <a:srcRect l="34263" r="2305" b="1"/>
          <a:stretch/>
        </p:blipFill>
        <p:spPr>
          <a:xfrm>
            <a:off x="6642791" y="864134"/>
            <a:ext cx="3452931" cy="2748947"/>
          </a:xfrm>
          <a:prstGeom prst="rect">
            <a:avLst/>
          </a:prstGeom>
          <a:noFill/>
        </p:spPr>
      </p:pic>
      <p:pic>
        <p:nvPicPr>
          <p:cNvPr id="8" name="Picture 7">
            <a:extLst>
              <a:ext uri="{FF2B5EF4-FFF2-40B4-BE49-F238E27FC236}">
                <a16:creationId xmlns:a16="http://schemas.microsoft.com/office/drawing/2014/main" id="{639E0A5E-9374-BE38-06D2-E7B60C118E5F}"/>
              </a:ext>
            </a:extLst>
          </p:cNvPr>
          <p:cNvPicPr>
            <a:picLocks noChangeAspect="1"/>
          </p:cNvPicPr>
          <p:nvPr/>
        </p:nvPicPr>
        <p:blipFill>
          <a:blip r:embed="rId3"/>
          <a:stretch>
            <a:fillRect/>
          </a:stretch>
        </p:blipFill>
        <p:spPr>
          <a:xfrm>
            <a:off x="6602036" y="3777714"/>
            <a:ext cx="4672627" cy="2315176"/>
          </a:xfrm>
          <a:prstGeom prst="rect">
            <a:avLst/>
          </a:prstGeom>
        </p:spPr>
      </p:pic>
    </p:spTree>
    <p:extLst>
      <p:ext uri="{BB962C8B-B14F-4D97-AF65-F5344CB8AC3E}">
        <p14:creationId xmlns:p14="http://schemas.microsoft.com/office/powerpoint/2010/main" val="38087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9836" y="908720"/>
            <a:ext cx="7686720" cy="769441"/>
          </a:xfrm>
          <a:prstGeom prst="rect">
            <a:avLst/>
          </a:prstGeom>
        </p:spPr>
        <p:txBody>
          <a:bodyPr wrap="none">
            <a:spAutoFit/>
          </a:bodyPr>
          <a:lstStyle/>
          <a:p>
            <a:r>
              <a:rPr lang="en-GB" sz="4400"/>
              <a:t>Bug Club Phonics Overview</a:t>
            </a:r>
          </a:p>
        </p:txBody>
      </p:sp>
      <p:sp>
        <p:nvSpPr>
          <p:cNvPr id="3" name="Rectangle 2"/>
          <p:cNvSpPr/>
          <p:nvPr/>
        </p:nvSpPr>
        <p:spPr>
          <a:xfrm>
            <a:off x="909836" y="1052736"/>
            <a:ext cx="11199306" cy="5182957"/>
          </a:xfrm>
          <a:prstGeom prst="rect">
            <a:avLst/>
          </a:prstGeom>
        </p:spPr>
        <p:txBody>
          <a:bodyPr wrap="square" lIns="91440" tIns="45720" rIns="91440" bIns="45720" anchor="t">
            <a:spAutoFit/>
          </a:bodyPr>
          <a:lstStyle/>
          <a:p>
            <a:endParaRPr lang="en-GB" sz="4400" dirty="0"/>
          </a:p>
          <a:p>
            <a:endParaRPr lang="en-GB" b="1" dirty="0"/>
          </a:p>
          <a:p>
            <a:pPr>
              <a:lnSpc>
                <a:spcPct val="90000"/>
              </a:lnSpc>
              <a:defRPr/>
            </a:pPr>
            <a:r>
              <a:rPr lang="en-GB" altLang="en-US" sz="2800" b="1" dirty="0">
                <a:solidFill>
                  <a:schemeClr val="accent5">
                    <a:lumMod val="75000"/>
                  </a:schemeClr>
                </a:solidFill>
                <a:latin typeface="Century Gothic" panose="020B0502020202020204" pitchFamily="34" charset="0"/>
              </a:rPr>
              <a:t>Reception</a:t>
            </a:r>
          </a:p>
          <a:p>
            <a:pPr>
              <a:lnSpc>
                <a:spcPct val="90000"/>
              </a:lnSpc>
              <a:defRPr/>
            </a:pPr>
            <a:r>
              <a:rPr lang="en-GB" altLang="en-US" dirty="0">
                <a:solidFill>
                  <a:schemeClr val="accent5">
                    <a:lumMod val="75000"/>
                  </a:schemeClr>
                </a:solidFill>
                <a:latin typeface="Century Gothic" panose="020B0502020202020204" pitchFamily="34" charset="0"/>
              </a:rPr>
              <a:t>Phases 2, 3 and 4 </a:t>
            </a:r>
          </a:p>
          <a:p>
            <a:pPr>
              <a:lnSpc>
                <a:spcPct val="90000"/>
              </a:lnSpc>
              <a:defRPr/>
            </a:pPr>
            <a:endParaRPr lang="en-GB" altLang="en-US" dirty="0">
              <a:solidFill>
                <a:schemeClr val="accent5">
                  <a:lumMod val="75000"/>
                </a:schemeClr>
              </a:solidFill>
              <a:latin typeface="Century Gothic" panose="020B0502020202020204" pitchFamily="34" charset="0"/>
            </a:endParaRPr>
          </a:p>
          <a:p>
            <a:pPr>
              <a:lnSpc>
                <a:spcPct val="90000"/>
              </a:lnSpc>
              <a:defRPr/>
            </a:pPr>
            <a:r>
              <a:rPr lang="en-GB" altLang="en-US" b="1" dirty="0">
                <a:solidFill>
                  <a:schemeClr val="accent5">
                    <a:lumMod val="75000"/>
                  </a:schemeClr>
                </a:solidFill>
                <a:latin typeface="Century Gothic" panose="020B0502020202020204" pitchFamily="34" charset="0"/>
              </a:rPr>
              <a:t>Year 1</a:t>
            </a:r>
          </a:p>
          <a:p>
            <a:pPr>
              <a:lnSpc>
                <a:spcPct val="90000"/>
              </a:lnSpc>
              <a:defRPr/>
            </a:pPr>
            <a:r>
              <a:rPr lang="en-GB" altLang="en-US" dirty="0">
                <a:solidFill>
                  <a:schemeClr val="accent5">
                    <a:lumMod val="75000"/>
                  </a:schemeClr>
                </a:solidFill>
                <a:latin typeface="Century Gothic" panose="020B0502020202020204" pitchFamily="34" charset="0"/>
              </a:rPr>
              <a:t>Phase 3 revision</a:t>
            </a:r>
          </a:p>
          <a:p>
            <a:pPr>
              <a:lnSpc>
                <a:spcPct val="90000"/>
              </a:lnSpc>
              <a:defRPr/>
            </a:pPr>
            <a:r>
              <a:rPr lang="en-GB" altLang="en-US" dirty="0">
                <a:solidFill>
                  <a:schemeClr val="accent5">
                    <a:lumMod val="75000"/>
                  </a:schemeClr>
                </a:solidFill>
                <a:latin typeface="Century Gothic" panose="020B0502020202020204" pitchFamily="34" charset="0"/>
              </a:rPr>
              <a:t>Phase 5 to be completed by May half term</a:t>
            </a:r>
          </a:p>
          <a:p>
            <a:pPr>
              <a:lnSpc>
                <a:spcPct val="90000"/>
              </a:lnSpc>
              <a:defRPr/>
            </a:pPr>
            <a:r>
              <a:rPr lang="en-GB" altLang="en-US" dirty="0">
                <a:solidFill>
                  <a:schemeClr val="accent5">
                    <a:lumMod val="75000"/>
                  </a:schemeClr>
                </a:solidFill>
                <a:latin typeface="Century Gothic" panose="020B0502020202020204" pitchFamily="34" charset="0"/>
              </a:rPr>
              <a:t>Phase 6 may be taught after the Screening Check depending on the cohort</a:t>
            </a:r>
          </a:p>
          <a:p>
            <a:pPr>
              <a:lnSpc>
                <a:spcPct val="90000"/>
              </a:lnSpc>
              <a:defRPr/>
            </a:pPr>
            <a:endParaRPr lang="en-GB" altLang="en-US" dirty="0">
              <a:solidFill>
                <a:schemeClr val="accent5">
                  <a:lumMod val="75000"/>
                </a:schemeClr>
              </a:solidFill>
              <a:latin typeface="Century Gothic" panose="020B0502020202020204" pitchFamily="34" charset="0"/>
            </a:endParaRPr>
          </a:p>
          <a:p>
            <a:pPr>
              <a:lnSpc>
                <a:spcPct val="90000"/>
              </a:lnSpc>
              <a:defRPr/>
            </a:pPr>
            <a:r>
              <a:rPr lang="en-GB" altLang="en-US" b="1" dirty="0">
                <a:solidFill>
                  <a:schemeClr val="accent5">
                    <a:lumMod val="75000"/>
                  </a:schemeClr>
                </a:solidFill>
                <a:latin typeface="Century Gothic" panose="020B0502020202020204" pitchFamily="34" charset="0"/>
              </a:rPr>
              <a:t>Year 2</a:t>
            </a:r>
          </a:p>
          <a:p>
            <a:pPr>
              <a:lnSpc>
                <a:spcPct val="90000"/>
              </a:lnSpc>
              <a:defRPr/>
            </a:pPr>
            <a:r>
              <a:rPr lang="en-GB" altLang="en-US" dirty="0">
                <a:solidFill>
                  <a:schemeClr val="accent5">
                    <a:lumMod val="75000"/>
                  </a:schemeClr>
                </a:solidFill>
                <a:latin typeface="Century Gothic" panose="020B0502020202020204" pitchFamily="34" charset="0"/>
              </a:rPr>
              <a:t>Phase 5 revision/alternatives</a:t>
            </a:r>
          </a:p>
          <a:p>
            <a:pPr>
              <a:lnSpc>
                <a:spcPct val="90000"/>
              </a:lnSpc>
              <a:defRPr/>
            </a:pPr>
            <a:r>
              <a:rPr lang="en-GB" altLang="en-US" dirty="0">
                <a:solidFill>
                  <a:schemeClr val="accent5">
                    <a:lumMod val="75000"/>
                  </a:schemeClr>
                </a:solidFill>
                <a:latin typeface="Century Gothic"/>
              </a:rPr>
              <a:t>Phase 6 </a:t>
            </a:r>
          </a:p>
        </p:txBody>
      </p:sp>
    </p:spTree>
    <p:extLst>
      <p:ext uri="{BB962C8B-B14F-4D97-AF65-F5344CB8AC3E}">
        <p14:creationId xmlns:p14="http://schemas.microsoft.com/office/powerpoint/2010/main" val="510087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828" y="404664"/>
            <a:ext cx="4764446" cy="769441"/>
          </a:xfrm>
          <a:prstGeom prst="rect">
            <a:avLst/>
          </a:prstGeom>
        </p:spPr>
        <p:txBody>
          <a:bodyPr wrap="none">
            <a:spAutoFit/>
          </a:bodyPr>
          <a:lstStyle/>
          <a:p>
            <a:r>
              <a:rPr lang="en-US" sz="4400"/>
              <a:t>Phonics in Year 1</a:t>
            </a:r>
            <a:endParaRPr lang="en-GB" sz="4400"/>
          </a:p>
        </p:txBody>
      </p:sp>
      <p:sp>
        <p:nvSpPr>
          <p:cNvPr id="3" name="Rectangle 2"/>
          <p:cNvSpPr/>
          <p:nvPr/>
        </p:nvSpPr>
        <p:spPr>
          <a:xfrm>
            <a:off x="825727" y="1340768"/>
            <a:ext cx="9505056" cy="4524315"/>
          </a:xfrm>
          <a:prstGeom prst="rect">
            <a:avLst/>
          </a:prstGeom>
        </p:spPr>
        <p:txBody>
          <a:bodyPr wrap="square">
            <a:spAutoFit/>
          </a:bodyPr>
          <a:lstStyle/>
          <a:p>
            <a:r>
              <a:rPr lang="en-GB" dirty="0"/>
              <a:t>13 – </a:t>
            </a:r>
            <a:r>
              <a:rPr lang="en-GB" dirty="0" err="1"/>
              <a:t>wh</a:t>
            </a:r>
            <a:r>
              <a:rPr lang="en-GB" dirty="0"/>
              <a:t>  </a:t>
            </a:r>
            <a:r>
              <a:rPr lang="en-GB" dirty="0" err="1"/>
              <a:t>ph</a:t>
            </a:r>
            <a:r>
              <a:rPr lang="en-GB" dirty="0"/>
              <a:t>			</a:t>
            </a:r>
          </a:p>
          <a:p>
            <a:r>
              <a:rPr lang="en-GB" dirty="0"/>
              <a:t>14 – ay  a-e </a:t>
            </a:r>
            <a:r>
              <a:rPr lang="en-GB" dirty="0" err="1"/>
              <a:t>eigh</a:t>
            </a:r>
            <a:r>
              <a:rPr lang="en-GB" dirty="0"/>
              <a:t>/</a:t>
            </a:r>
            <a:r>
              <a:rPr lang="en-GB" dirty="0" err="1"/>
              <a:t>ey</a:t>
            </a:r>
            <a:r>
              <a:rPr lang="en-GB" dirty="0"/>
              <a:t>/</a:t>
            </a:r>
            <a:r>
              <a:rPr lang="en-GB" dirty="0" err="1"/>
              <a:t>ei</a:t>
            </a:r>
            <a:r>
              <a:rPr lang="en-GB" dirty="0"/>
              <a:t>		</a:t>
            </a:r>
          </a:p>
          <a:p>
            <a:r>
              <a:rPr lang="en-GB" dirty="0"/>
              <a:t>15 – </a:t>
            </a:r>
            <a:r>
              <a:rPr lang="en-GB" dirty="0" err="1"/>
              <a:t>ea</a:t>
            </a:r>
            <a:r>
              <a:rPr lang="en-GB" dirty="0"/>
              <a:t>  e-e  </a:t>
            </a:r>
            <a:r>
              <a:rPr lang="en-GB" dirty="0" err="1"/>
              <a:t>ie</a:t>
            </a:r>
            <a:r>
              <a:rPr lang="en-GB" dirty="0"/>
              <a:t>/</a:t>
            </a:r>
            <a:r>
              <a:rPr lang="en-GB" dirty="0" err="1"/>
              <a:t>ey</a:t>
            </a:r>
            <a:r>
              <a:rPr lang="en-GB" dirty="0"/>
              <a:t>/y		</a:t>
            </a:r>
          </a:p>
          <a:p>
            <a:r>
              <a:rPr lang="en-GB" dirty="0"/>
              <a:t>16 – </a:t>
            </a:r>
            <a:r>
              <a:rPr lang="en-GB" dirty="0" err="1"/>
              <a:t>ie</a:t>
            </a:r>
            <a:r>
              <a:rPr lang="en-GB" dirty="0"/>
              <a:t>  </a:t>
            </a:r>
            <a:r>
              <a:rPr lang="en-GB" dirty="0" err="1"/>
              <a:t>i</a:t>
            </a:r>
            <a:r>
              <a:rPr lang="en-GB" dirty="0"/>
              <a:t>-e  y  			</a:t>
            </a:r>
          </a:p>
          <a:p>
            <a:r>
              <a:rPr lang="en-GB" dirty="0"/>
              <a:t>17 – ow  o-e  o/</a:t>
            </a:r>
            <a:r>
              <a:rPr lang="en-GB" dirty="0" err="1"/>
              <a:t>oe</a:t>
            </a:r>
            <a:r>
              <a:rPr lang="en-GB" dirty="0"/>
              <a:t>		</a:t>
            </a:r>
          </a:p>
          <a:p>
            <a:r>
              <a:rPr lang="en-GB" dirty="0"/>
              <a:t>18 – </a:t>
            </a:r>
            <a:r>
              <a:rPr lang="en-GB" dirty="0" err="1"/>
              <a:t>ew</a:t>
            </a:r>
            <a:r>
              <a:rPr lang="en-GB" dirty="0"/>
              <a:t>  </a:t>
            </a:r>
            <a:r>
              <a:rPr lang="en-GB" dirty="0" err="1"/>
              <a:t>ue</a:t>
            </a:r>
            <a:r>
              <a:rPr lang="en-GB" dirty="0"/>
              <a:t>  u-e  u/</a:t>
            </a:r>
            <a:r>
              <a:rPr lang="en-GB" dirty="0" err="1"/>
              <a:t>oul</a:t>
            </a:r>
            <a:endParaRPr lang="en-GB" dirty="0"/>
          </a:p>
          <a:p>
            <a:r>
              <a:rPr lang="en-GB" dirty="0"/>
              <a:t>19 – aw  au  al</a:t>
            </a:r>
          </a:p>
          <a:p>
            <a:r>
              <a:rPr lang="en-GB" dirty="0"/>
              <a:t>20 – </a:t>
            </a:r>
            <a:r>
              <a:rPr lang="en-GB" dirty="0" err="1"/>
              <a:t>ir</a:t>
            </a:r>
            <a:r>
              <a:rPr lang="en-GB" dirty="0"/>
              <a:t>  er  ear</a:t>
            </a:r>
          </a:p>
          <a:p>
            <a:r>
              <a:rPr lang="en-GB" dirty="0"/>
              <a:t>21 – </a:t>
            </a:r>
            <a:r>
              <a:rPr lang="en-GB" dirty="0" err="1"/>
              <a:t>ou</a:t>
            </a:r>
            <a:r>
              <a:rPr lang="en-GB" dirty="0"/>
              <a:t>  oy</a:t>
            </a:r>
          </a:p>
          <a:p>
            <a:r>
              <a:rPr lang="en-GB" dirty="0"/>
              <a:t>22 – ere/</a:t>
            </a:r>
            <a:r>
              <a:rPr lang="en-GB" dirty="0" err="1"/>
              <a:t>eer</a:t>
            </a:r>
            <a:r>
              <a:rPr lang="en-GB" dirty="0"/>
              <a:t>  are/ear</a:t>
            </a:r>
          </a:p>
          <a:p>
            <a:r>
              <a:rPr lang="en-GB" dirty="0"/>
              <a:t>23 – c  k  ck  </a:t>
            </a:r>
            <a:r>
              <a:rPr lang="en-GB" dirty="0" err="1"/>
              <a:t>ch</a:t>
            </a:r>
            <a:endParaRPr lang="en-GB" dirty="0"/>
          </a:p>
          <a:p>
            <a:endParaRPr lang="en-GB" dirty="0"/>
          </a:p>
        </p:txBody>
      </p:sp>
    </p:spTree>
    <p:extLst>
      <p:ext uri="{BB962C8B-B14F-4D97-AF65-F5344CB8AC3E}">
        <p14:creationId xmlns:p14="http://schemas.microsoft.com/office/powerpoint/2010/main" val="2156066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828" y="764704"/>
            <a:ext cx="4764446" cy="769441"/>
          </a:xfrm>
          <a:prstGeom prst="rect">
            <a:avLst/>
          </a:prstGeom>
        </p:spPr>
        <p:txBody>
          <a:bodyPr wrap="none">
            <a:spAutoFit/>
          </a:bodyPr>
          <a:lstStyle/>
          <a:p>
            <a:r>
              <a:rPr lang="en-GB" sz="4400"/>
              <a:t>Phonics in Year 2</a:t>
            </a:r>
          </a:p>
        </p:txBody>
      </p:sp>
      <p:sp>
        <p:nvSpPr>
          <p:cNvPr id="3" name="Rectangle 2"/>
          <p:cNvSpPr/>
          <p:nvPr/>
        </p:nvSpPr>
        <p:spPr>
          <a:xfrm>
            <a:off x="837828" y="1534145"/>
            <a:ext cx="6092825" cy="6001643"/>
          </a:xfrm>
          <a:prstGeom prst="rect">
            <a:avLst/>
          </a:prstGeom>
        </p:spPr>
        <p:txBody>
          <a:bodyPr>
            <a:spAutoFit/>
          </a:bodyPr>
          <a:lstStyle/>
          <a:p>
            <a:r>
              <a:rPr lang="en-GB" b="1" dirty="0"/>
              <a:t>Phase 5 alternatives</a:t>
            </a:r>
          </a:p>
          <a:p>
            <a:r>
              <a:rPr lang="en-GB" dirty="0"/>
              <a:t>24 – c(e)  c(</a:t>
            </a:r>
            <a:r>
              <a:rPr lang="en-GB" dirty="0" err="1"/>
              <a:t>i</a:t>
            </a:r>
            <a:r>
              <a:rPr lang="en-GB" dirty="0"/>
              <a:t>)  c(y)  </a:t>
            </a:r>
            <a:r>
              <a:rPr lang="en-GB" dirty="0" err="1"/>
              <a:t>sc</a:t>
            </a:r>
            <a:r>
              <a:rPr lang="en-GB" dirty="0"/>
              <a:t>  </a:t>
            </a:r>
            <a:r>
              <a:rPr lang="en-GB" dirty="0" err="1"/>
              <a:t>st</a:t>
            </a:r>
            <a:r>
              <a:rPr lang="en-GB" dirty="0"/>
              <a:t>  se</a:t>
            </a:r>
          </a:p>
          <a:p>
            <a:r>
              <a:rPr lang="en-GB" dirty="0"/>
              <a:t>25 – g(e)  g(</a:t>
            </a:r>
            <a:r>
              <a:rPr lang="en-GB" dirty="0" err="1"/>
              <a:t>i</a:t>
            </a:r>
            <a:r>
              <a:rPr lang="en-GB" dirty="0"/>
              <a:t>)  g(y)  </a:t>
            </a:r>
            <a:r>
              <a:rPr lang="en-GB" dirty="0" err="1"/>
              <a:t>dge</a:t>
            </a:r>
            <a:endParaRPr lang="en-GB" dirty="0"/>
          </a:p>
          <a:p>
            <a:r>
              <a:rPr lang="en-GB" dirty="0"/>
              <a:t>26 – le  mb  </a:t>
            </a:r>
            <a:r>
              <a:rPr lang="en-GB" dirty="0" err="1"/>
              <a:t>kn</a:t>
            </a:r>
            <a:r>
              <a:rPr lang="en-GB" dirty="0"/>
              <a:t>  </a:t>
            </a:r>
            <a:r>
              <a:rPr lang="en-GB" dirty="0" err="1"/>
              <a:t>gn</a:t>
            </a:r>
            <a:r>
              <a:rPr lang="en-GB" dirty="0"/>
              <a:t>  </a:t>
            </a:r>
            <a:r>
              <a:rPr lang="en-GB" dirty="0" err="1"/>
              <a:t>wr</a:t>
            </a:r>
            <a:endParaRPr lang="en-GB" dirty="0"/>
          </a:p>
          <a:p>
            <a:r>
              <a:rPr lang="en-GB" dirty="0"/>
              <a:t>27 – tch  </a:t>
            </a:r>
            <a:r>
              <a:rPr lang="en-GB" dirty="0" err="1"/>
              <a:t>ea</a:t>
            </a:r>
            <a:r>
              <a:rPr lang="en-GB" dirty="0"/>
              <a:t>  s  </a:t>
            </a:r>
            <a:r>
              <a:rPr lang="en-GB" dirty="0" err="1"/>
              <a:t>wa</a:t>
            </a:r>
            <a:r>
              <a:rPr lang="en-GB" dirty="0"/>
              <a:t>  o</a:t>
            </a:r>
          </a:p>
          <a:p>
            <a:endParaRPr lang="en-GB" dirty="0"/>
          </a:p>
          <a:p>
            <a:r>
              <a:rPr lang="en-GB" b="1" dirty="0"/>
              <a:t>Suffixes</a:t>
            </a:r>
          </a:p>
          <a:p>
            <a:r>
              <a:rPr lang="en-GB" dirty="0"/>
              <a:t>-</a:t>
            </a:r>
            <a:r>
              <a:rPr lang="en-GB" dirty="0" err="1"/>
              <a:t>ing</a:t>
            </a:r>
            <a:endParaRPr lang="en-GB" dirty="0"/>
          </a:p>
          <a:p>
            <a:r>
              <a:rPr lang="en-GB" dirty="0"/>
              <a:t>-ed</a:t>
            </a:r>
          </a:p>
          <a:p>
            <a:r>
              <a:rPr lang="en-GB" dirty="0"/>
              <a:t>-s</a:t>
            </a:r>
          </a:p>
          <a:p>
            <a:r>
              <a:rPr lang="en-GB" dirty="0"/>
              <a:t>-es</a:t>
            </a:r>
          </a:p>
          <a:p>
            <a:r>
              <a:rPr lang="en-GB" b="1" dirty="0"/>
              <a:t>Prefixes</a:t>
            </a:r>
          </a:p>
          <a:p>
            <a:r>
              <a:rPr lang="en-GB" dirty="0"/>
              <a:t>re-</a:t>
            </a:r>
          </a:p>
          <a:p>
            <a:r>
              <a:rPr lang="en-GB" dirty="0"/>
              <a:t>un-</a:t>
            </a:r>
          </a:p>
          <a:p>
            <a:endParaRPr lang="en-GB" dirty="0"/>
          </a:p>
          <a:p>
            <a:endParaRPr lang="en-GB" dirty="0"/>
          </a:p>
        </p:txBody>
      </p:sp>
    </p:spTree>
    <p:extLst>
      <p:ext uri="{BB962C8B-B14F-4D97-AF65-F5344CB8AC3E}">
        <p14:creationId xmlns:p14="http://schemas.microsoft.com/office/powerpoint/2010/main" val="2763227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2606" y="404664"/>
            <a:ext cx="5724644" cy="769441"/>
          </a:xfrm>
          <a:prstGeom prst="rect">
            <a:avLst/>
          </a:prstGeom>
        </p:spPr>
        <p:txBody>
          <a:bodyPr wrap="none">
            <a:spAutoFit/>
          </a:bodyPr>
          <a:lstStyle/>
          <a:p>
            <a:r>
              <a:rPr lang="en-GB" sz="4400"/>
              <a:t>Phonics Terminology</a:t>
            </a:r>
          </a:p>
        </p:txBody>
      </p:sp>
      <p:sp>
        <p:nvSpPr>
          <p:cNvPr id="3" name="Rectangle 2"/>
          <p:cNvSpPr/>
          <p:nvPr/>
        </p:nvSpPr>
        <p:spPr>
          <a:xfrm>
            <a:off x="909836" y="1340768"/>
            <a:ext cx="8044622" cy="4524315"/>
          </a:xfrm>
          <a:prstGeom prst="rect">
            <a:avLst/>
          </a:prstGeom>
        </p:spPr>
        <p:txBody>
          <a:bodyPr wrap="square">
            <a:spAutoFit/>
          </a:bodyPr>
          <a:lstStyle/>
          <a:p>
            <a:r>
              <a:rPr lang="en-GB" b="1" dirty="0"/>
              <a:t>Phoneme </a:t>
            </a:r>
            <a:r>
              <a:rPr lang="en-GB" dirty="0"/>
              <a:t>- the smallest unit of sound as it is spoken</a:t>
            </a:r>
          </a:p>
          <a:p>
            <a:endParaRPr lang="en-GB" dirty="0"/>
          </a:p>
          <a:p>
            <a:r>
              <a:rPr lang="en-GB" b="1" dirty="0"/>
              <a:t>Grapheme </a:t>
            </a:r>
            <a:r>
              <a:rPr lang="en-GB" dirty="0"/>
              <a:t>-  a written symbol that represents a sound (phoneme) that's either one letter or a sequence of letters</a:t>
            </a:r>
          </a:p>
          <a:p>
            <a:endParaRPr lang="en-GB" dirty="0"/>
          </a:p>
          <a:p>
            <a:r>
              <a:rPr lang="en-GB" b="1" dirty="0"/>
              <a:t>Digraph </a:t>
            </a:r>
            <a:r>
              <a:rPr lang="en-GB" dirty="0"/>
              <a:t>- two letters that work together to make the same sound (</a:t>
            </a:r>
            <a:r>
              <a:rPr lang="en-GB" dirty="0" err="1"/>
              <a:t>ch</a:t>
            </a:r>
            <a:r>
              <a:rPr lang="en-GB" dirty="0"/>
              <a:t>, </a:t>
            </a:r>
            <a:r>
              <a:rPr lang="en-GB" dirty="0" err="1"/>
              <a:t>sh</a:t>
            </a:r>
            <a:r>
              <a:rPr lang="en-GB" dirty="0"/>
              <a:t>, </a:t>
            </a:r>
            <a:r>
              <a:rPr lang="en-GB" dirty="0" err="1"/>
              <a:t>ph</a:t>
            </a:r>
            <a:r>
              <a:rPr lang="en-GB" dirty="0"/>
              <a:t>)</a:t>
            </a:r>
          </a:p>
          <a:p>
            <a:r>
              <a:rPr lang="en-GB" b="1" dirty="0"/>
              <a:t>Vowel digraph </a:t>
            </a:r>
            <a:r>
              <a:rPr lang="en-GB" dirty="0"/>
              <a:t>- a digraph in which at least one of the letters is a vowel: b</a:t>
            </a:r>
            <a:r>
              <a:rPr lang="en-GB" b="1" dirty="0"/>
              <a:t>oa</a:t>
            </a:r>
            <a:r>
              <a:rPr lang="en-GB" dirty="0"/>
              <a:t>t or d</a:t>
            </a:r>
            <a:r>
              <a:rPr lang="en-GB" b="1" dirty="0"/>
              <a:t>ay</a:t>
            </a:r>
          </a:p>
          <a:p>
            <a:r>
              <a:rPr lang="en-GB" b="1" dirty="0"/>
              <a:t>Consonant digraph </a:t>
            </a:r>
            <a:r>
              <a:rPr lang="en-GB" dirty="0"/>
              <a:t>- two consonants which can go together: </a:t>
            </a:r>
            <a:r>
              <a:rPr lang="en-GB" b="1" dirty="0"/>
              <a:t>sh</a:t>
            </a:r>
            <a:r>
              <a:rPr lang="en-GB" dirty="0"/>
              <a:t>op or </a:t>
            </a:r>
            <a:r>
              <a:rPr lang="en-GB" b="1" dirty="0"/>
              <a:t>th</a:t>
            </a:r>
            <a:r>
              <a:rPr lang="en-GB" dirty="0"/>
              <a:t>in.</a:t>
            </a:r>
          </a:p>
        </p:txBody>
      </p:sp>
    </p:spTree>
    <p:extLst>
      <p:ext uri="{BB962C8B-B14F-4D97-AF65-F5344CB8AC3E}">
        <p14:creationId xmlns:p14="http://schemas.microsoft.com/office/powerpoint/2010/main" val="1102853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7828" y="620688"/>
            <a:ext cx="5724644" cy="769441"/>
          </a:xfrm>
          <a:prstGeom prst="rect">
            <a:avLst/>
          </a:prstGeom>
        </p:spPr>
        <p:txBody>
          <a:bodyPr wrap="none">
            <a:spAutoFit/>
          </a:bodyPr>
          <a:lstStyle/>
          <a:p>
            <a:r>
              <a:rPr lang="en-GB" sz="4400" dirty="0"/>
              <a:t>Phonics Terminology</a:t>
            </a:r>
          </a:p>
        </p:txBody>
      </p:sp>
      <p:sp>
        <p:nvSpPr>
          <p:cNvPr id="3" name="Rectangle 2"/>
          <p:cNvSpPr/>
          <p:nvPr/>
        </p:nvSpPr>
        <p:spPr>
          <a:xfrm>
            <a:off x="837828" y="1556792"/>
            <a:ext cx="8711144" cy="4524315"/>
          </a:xfrm>
          <a:prstGeom prst="rect">
            <a:avLst/>
          </a:prstGeom>
        </p:spPr>
        <p:txBody>
          <a:bodyPr wrap="square">
            <a:spAutoFit/>
          </a:bodyPr>
          <a:lstStyle/>
          <a:p>
            <a:r>
              <a:rPr lang="en-GB" b="1" dirty="0"/>
              <a:t>Split digraph </a:t>
            </a:r>
            <a:r>
              <a:rPr lang="en-GB" dirty="0"/>
              <a:t> (sometimes called 'magic e') - two letters that work together to make the same sound, separated by another letter in the same word. This enables children to understand the difference in vowel sounds between, for example, grip/gripe, cop/cope, tap/tape</a:t>
            </a:r>
          </a:p>
          <a:p>
            <a:endParaRPr lang="en-GB" dirty="0"/>
          </a:p>
          <a:p>
            <a:r>
              <a:rPr lang="en-GB" b="1" dirty="0"/>
              <a:t>Trigraph </a:t>
            </a:r>
            <a:r>
              <a:rPr lang="en-GB" dirty="0"/>
              <a:t>- three letters that work together to make the same sound (</a:t>
            </a:r>
            <a:r>
              <a:rPr lang="en-GB" dirty="0" err="1"/>
              <a:t>igh</a:t>
            </a:r>
            <a:r>
              <a:rPr lang="en-GB" dirty="0"/>
              <a:t>, ore, ear)</a:t>
            </a:r>
          </a:p>
          <a:p>
            <a:endParaRPr lang="en-GB" dirty="0"/>
          </a:p>
          <a:p>
            <a:r>
              <a:rPr lang="en-GB" b="1" dirty="0"/>
              <a:t>Pure sound </a:t>
            </a:r>
            <a:r>
              <a:rPr lang="en-GB" dirty="0"/>
              <a:t>- it's the skill of pronouncing each letter sound clearly and distinctly without adding additional sounds to the end e.g. 'f' not '</a:t>
            </a:r>
            <a:r>
              <a:rPr lang="en-GB" dirty="0" err="1"/>
              <a:t>fuh</a:t>
            </a:r>
            <a:r>
              <a:rPr lang="en-GB" dirty="0"/>
              <a:t>.‘</a:t>
            </a:r>
          </a:p>
        </p:txBody>
      </p:sp>
    </p:spTree>
    <p:extLst>
      <p:ext uri="{BB962C8B-B14F-4D97-AF65-F5344CB8AC3E}">
        <p14:creationId xmlns:p14="http://schemas.microsoft.com/office/powerpoint/2010/main" val="2173270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7D3403-EFDB-8AB5-3371-A24E0527DF9F}"/>
              </a:ext>
            </a:extLst>
          </p:cNvPr>
          <p:cNvSpPr txBox="1"/>
          <p:nvPr/>
        </p:nvSpPr>
        <p:spPr>
          <a:xfrm>
            <a:off x="596646" y="546408"/>
            <a:ext cx="10851642" cy="4154984"/>
          </a:xfrm>
          <a:prstGeom prst="rect">
            <a:avLst/>
          </a:prstGeom>
          <a:noFill/>
        </p:spPr>
        <p:txBody>
          <a:bodyPr wrap="square">
            <a:spAutoFit/>
          </a:bodyPr>
          <a:lstStyle/>
          <a:p>
            <a:r>
              <a:rPr lang="en-GB" sz="4800" dirty="0"/>
              <a:t>Phonics Terminology</a:t>
            </a:r>
          </a:p>
          <a:p>
            <a:endParaRPr lang="en-GB" sz="4800" dirty="0"/>
          </a:p>
          <a:p>
            <a:pPr fontAlgn="base"/>
            <a:r>
              <a:rPr lang="en-GB" b="1" dirty="0"/>
              <a:t>Blend</a:t>
            </a:r>
            <a:r>
              <a:rPr lang="en-GB" dirty="0"/>
              <a:t> - this is when you say the individual sounds that make up a word and then merge or blend them together to say the word as used when reading</a:t>
            </a:r>
            <a:r>
              <a:rPr lang="en-US" dirty="0"/>
              <a:t>​</a:t>
            </a:r>
          </a:p>
          <a:p>
            <a:pPr fontAlgn="base"/>
            <a:r>
              <a:rPr lang="en-GB" dirty="0"/>
              <a:t>​</a:t>
            </a:r>
          </a:p>
          <a:p>
            <a:pPr fontAlgn="base"/>
            <a:r>
              <a:rPr lang="en-GB" b="1" dirty="0"/>
              <a:t>Segment</a:t>
            </a:r>
            <a:r>
              <a:rPr lang="en-GB" dirty="0"/>
              <a:t> - it's the opposite of blending as it means splitting a word up into individual sounds when spelling and writing.​</a:t>
            </a:r>
          </a:p>
          <a:p>
            <a:endParaRPr lang="en-GB" b="1" dirty="0"/>
          </a:p>
        </p:txBody>
      </p:sp>
    </p:spTree>
    <p:extLst>
      <p:ext uri="{BB962C8B-B14F-4D97-AF65-F5344CB8AC3E}">
        <p14:creationId xmlns:p14="http://schemas.microsoft.com/office/powerpoint/2010/main" val="2271174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EE2E27-B285-3ADE-306C-76637D67B55B}"/>
              </a:ext>
            </a:extLst>
          </p:cNvPr>
          <p:cNvSpPr txBox="1"/>
          <p:nvPr/>
        </p:nvSpPr>
        <p:spPr>
          <a:xfrm>
            <a:off x="543619" y="1027046"/>
            <a:ext cx="274320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2"/>
              </a:rPr>
              <a:t>Phonics videos – help your child learn to read - Oxford Owl</a:t>
            </a:r>
            <a:endParaRPr lang="en-US"/>
          </a:p>
        </p:txBody>
      </p:sp>
      <p:sp>
        <p:nvSpPr>
          <p:cNvPr id="3" name="TextBox 2">
            <a:extLst>
              <a:ext uri="{FF2B5EF4-FFF2-40B4-BE49-F238E27FC236}">
                <a16:creationId xmlns:a16="http://schemas.microsoft.com/office/drawing/2014/main" id="{96C5AED4-2292-7DD8-A957-A91685421038}"/>
              </a:ext>
            </a:extLst>
          </p:cNvPr>
          <p:cNvSpPr txBox="1"/>
          <p:nvPr/>
        </p:nvSpPr>
        <p:spPr>
          <a:xfrm>
            <a:off x="680003" y="3061936"/>
            <a:ext cx="1105110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Segoe UI"/>
              </a:rPr>
              <a:t>Google Oxford Owl Phonemes – how to pronounce pure sounds</a:t>
            </a:r>
            <a:r>
              <a:rPr lang="en-US">
                <a:cs typeface="Segoe UI"/>
              </a:rPr>
              <a:t>​</a:t>
            </a:r>
            <a:endParaRPr lang="en-US"/>
          </a:p>
        </p:txBody>
      </p:sp>
      <p:pic>
        <p:nvPicPr>
          <p:cNvPr id="5" name="Picture 4">
            <a:extLst>
              <a:ext uri="{FF2B5EF4-FFF2-40B4-BE49-F238E27FC236}">
                <a16:creationId xmlns:a16="http://schemas.microsoft.com/office/drawing/2014/main" id="{A83541EE-03D1-EB4D-37DC-44A0ADF8173B}"/>
              </a:ext>
            </a:extLst>
          </p:cNvPr>
          <p:cNvPicPr>
            <a:picLocks noChangeAspect="1"/>
          </p:cNvPicPr>
          <p:nvPr/>
        </p:nvPicPr>
        <p:blipFill>
          <a:blip r:embed="rId3"/>
          <a:stretch>
            <a:fillRect/>
          </a:stretch>
        </p:blipFill>
        <p:spPr>
          <a:xfrm>
            <a:off x="3574132" y="3789039"/>
            <a:ext cx="4248472" cy="2864201"/>
          </a:xfrm>
          <a:prstGeom prst="rect">
            <a:avLst/>
          </a:prstGeom>
        </p:spPr>
      </p:pic>
    </p:spTree>
    <p:extLst>
      <p:ext uri="{BB962C8B-B14F-4D97-AF65-F5344CB8AC3E}">
        <p14:creationId xmlns:p14="http://schemas.microsoft.com/office/powerpoint/2010/main" val="2674562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9B48DD-96B2-851D-D2F3-F687C3F6E854}"/>
              </a:ext>
            </a:extLst>
          </p:cNvPr>
          <p:cNvSpPr txBox="1"/>
          <p:nvPr/>
        </p:nvSpPr>
        <p:spPr>
          <a:xfrm>
            <a:off x="387751" y="315590"/>
            <a:ext cx="109633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t>What does a Bug Club lesson look like?</a:t>
            </a:r>
          </a:p>
        </p:txBody>
      </p:sp>
      <p:pic>
        <p:nvPicPr>
          <p:cNvPr id="4" name="Picture 3" descr="A screenshot of a game&#10;&#10;Description automatically generated">
            <a:extLst>
              <a:ext uri="{FF2B5EF4-FFF2-40B4-BE49-F238E27FC236}">
                <a16:creationId xmlns:a16="http://schemas.microsoft.com/office/drawing/2014/main" id="{6DC03CC3-12D6-716C-B549-A8938848259A}"/>
              </a:ext>
            </a:extLst>
          </p:cNvPr>
          <p:cNvPicPr>
            <a:picLocks noChangeAspect="1"/>
          </p:cNvPicPr>
          <p:nvPr/>
        </p:nvPicPr>
        <p:blipFill>
          <a:blip r:embed="rId2"/>
          <a:stretch>
            <a:fillRect/>
          </a:stretch>
        </p:blipFill>
        <p:spPr>
          <a:xfrm>
            <a:off x="197416" y="1679604"/>
            <a:ext cx="5760093" cy="3715355"/>
          </a:xfrm>
          <a:prstGeom prst="rect">
            <a:avLst/>
          </a:prstGeom>
        </p:spPr>
      </p:pic>
      <p:pic>
        <p:nvPicPr>
          <p:cNvPr id="6" name="Picture 5">
            <a:extLst>
              <a:ext uri="{FF2B5EF4-FFF2-40B4-BE49-F238E27FC236}">
                <a16:creationId xmlns:a16="http://schemas.microsoft.com/office/drawing/2014/main" id="{90B70F3F-3397-A073-97EB-1F5538E33474}"/>
              </a:ext>
            </a:extLst>
          </p:cNvPr>
          <p:cNvPicPr>
            <a:picLocks noChangeAspect="1"/>
          </p:cNvPicPr>
          <p:nvPr/>
        </p:nvPicPr>
        <p:blipFill>
          <a:blip r:embed="rId3"/>
          <a:stretch>
            <a:fillRect/>
          </a:stretch>
        </p:blipFill>
        <p:spPr>
          <a:xfrm>
            <a:off x="6094412" y="1648676"/>
            <a:ext cx="5984762" cy="3833152"/>
          </a:xfrm>
          <a:prstGeom prst="rect">
            <a:avLst/>
          </a:prstGeom>
        </p:spPr>
      </p:pic>
    </p:spTree>
    <p:extLst>
      <p:ext uri="{BB962C8B-B14F-4D97-AF65-F5344CB8AC3E}">
        <p14:creationId xmlns:p14="http://schemas.microsoft.com/office/powerpoint/2010/main" val="3837988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129482-976F-62D5-CFA1-8F03D34B4A71}"/>
              </a:ext>
            </a:extLst>
          </p:cNvPr>
          <p:cNvSpPr txBox="1"/>
          <p:nvPr/>
        </p:nvSpPr>
        <p:spPr>
          <a:xfrm>
            <a:off x="486918" y="363528"/>
            <a:ext cx="11016234" cy="769441"/>
          </a:xfrm>
          <a:prstGeom prst="rect">
            <a:avLst/>
          </a:prstGeom>
          <a:noFill/>
        </p:spPr>
        <p:txBody>
          <a:bodyPr wrap="square">
            <a:spAutoFit/>
          </a:bodyPr>
          <a:lstStyle/>
          <a:p>
            <a:r>
              <a:rPr lang="en-GB" sz="4400" dirty="0"/>
              <a:t>What does a Bug Club lesson look like?</a:t>
            </a:r>
          </a:p>
        </p:txBody>
      </p:sp>
      <p:pic>
        <p:nvPicPr>
          <p:cNvPr id="5" name="Picture 4">
            <a:extLst>
              <a:ext uri="{FF2B5EF4-FFF2-40B4-BE49-F238E27FC236}">
                <a16:creationId xmlns:a16="http://schemas.microsoft.com/office/drawing/2014/main" id="{0C1F7E32-4F36-AA95-62CE-6636CDC6AA53}"/>
              </a:ext>
            </a:extLst>
          </p:cNvPr>
          <p:cNvPicPr>
            <a:picLocks noChangeAspect="1"/>
          </p:cNvPicPr>
          <p:nvPr/>
        </p:nvPicPr>
        <p:blipFill>
          <a:blip r:embed="rId2"/>
          <a:stretch>
            <a:fillRect/>
          </a:stretch>
        </p:blipFill>
        <p:spPr>
          <a:xfrm>
            <a:off x="1201383" y="1448654"/>
            <a:ext cx="3762501" cy="5324528"/>
          </a:xfrm>
          <a:prstGeom prst="rect">
            <a:avLst/>
          </a:prstGeom>
        </p:spPr>
      </p:pic>
      <p:pic>
        <p:nvPicPr>
          <p:cNvPr id="7" name="Picture 6">
            <a:extLst>
              <a:ext uri="{FF2B5EF4-FFF2-40B4-BE49-F238E27FC236}">
                <a16:creationId xmlns:a16="http://schemas.microsoft.com/office/drawing/2014/main" id="{64792AE2-BB58-E603-AF30-5D3100B46AA0}"/>
              </a:ext>
            </a:extLst>
          </p:cNvPr>
          <p:cNvPicPr>
            <a:picLocks noChangeAspect="1"/>
          </p:cNvPicPr>
          <p:nvPr/>
        </p:nvPicPr>
        <p:blipFill>
          <a:blip r:embed="rId3"/>
          <a:stretch>
            <a:fillRect/>
          </a:stretch>
        </p:blipFill>
        <p:spPr>
          <a:xfrm>
            <a:off x="5522206" y="1448654"/>
            <a:ext cx="5896908" cy="3811185"/>
          </a:xfrm>
          <a:prstGeom prst="rect">
            <a:avLst/>
          </a:prstGeom>
        </p:spPr>
      </p:pic>
    </p:spTree>
    <p:extLst>
      <p:ext uri="{BB962C8B-B14F-4D97-AF65-F5344CB8AC3E}">
        <p14:creationId xmlns:p14="http://schemas.microsoft.com/office/powerpoint/2010/main" val="378404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3812" y="548680"/>
            <a:ext cx="7806945" cy="769441"/>
          </a:xfrm>
          <a:prstGeom prst="rect">
            <a:avLst/>
          </a:prstGeom>
        </p:spPr>
        <p:txBody>
          <a:bodyPr wrap="none">
            <a:spAutoFit/>
          </a:bodyPr>
          <a:lstStyle/>
          <a:p>
            <a:r>
              <a:rPr lang="en-GB" sz="4400" dirty="0"/>
              <a:t>What can you do at home?</a:t>
            </a:r>
          </a:p>
        </p:txBody>
      </p:sp>
      <p:sp>
        <p:nvSpPr>
          <p:cNvPr id="3" name="Rectangle 2"/>
          <p:cNvSpPr/>
          <p:nvPr/>
        </p:nvSpPr>
        <p:spPr>
          <a:xfrm>
            <a:off x="686859" y="1412776"/>
            <a:ext cx="10592129" cy="3416320"/>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dirty="0"/>
              <a:t>Help your child to complete any Phonics homework they bring home</a:t>
            </a:r>
          </a:p>
          <a:p>
            <a:pPr marL="342900" indent="-342900">
              <a:buFont typeface="Arial" panose="020B0604020202020204" pitchFamily="34" charset="0"/>
              <a:buChar char="•"/>
            </a:pPr>
            <a:r>
              <a:rPr lang="en-GB" dirty="0"/>
              <a:t>Year 2 spellings are taken from Spelling Shed – starts in the Spring term</a:t>
            </a:r>
          </a:p>
          <a:p>
            <a:pPr marL="342900" indent="-342900">
              <a:buFont typeface="Arial" panose="020B0604020202020204" pitchFamily="34" charset="0"/>
              <a:buChar char="•"/>
            </a:pPr>
            <a:r>
              <a:rPr lang="en-GB" dirty="0"/>
              <a:t>Encourage your child to use their phonics when they are reading at home</a:t>
            </a:r>
          </a:p>
          <a:p>
            <a:pPr marL="342900" indent="-342900">
              <a:buFont typeface="Arial" panose="020B0604020202020204" pitchFamily="34" charset="0"/>
              <a:buChar char="•"/>
            </a:pPr>
            <a:r>
              <a:rPr lang="en-GB" dirty="0"/>
              <a:t>Useful websites: phonicsplay.co.uk</a:t>
            </a:r>
          </a:p>
          <a:p>
            <a:r>
              <a:rPr lang="en-GB" dirty="0"/>
              <a:t>		   topmarks.co.uk</a:t>
            </a:r>
          </a:p>
          <a:p>
            <a:r>
              <a:rPr lang="en-GB" dirty="0"/>
              <a:t>		   phonicsbloom.com</a:t>
            </a:r>
          </a:p>
        </p:txBody>
      </p:sp>
    </p:spTree>
    <p:extLst>
      <p:ext uri="{BB962C8B-B14F-4D97-AF65-F5344CB8AC3E}">
        <p14:creationId xmlns:p14="http://schemas.microsoft.com/office/powerpoint/2010/main" val="307318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F506E2A-ABB3-1792-199A-CA27E1600E90}"/>
              </a:ext>
            </a:extLst>
          </p:cNvPr>
          <p:cNvPicPr>
            <a:picLocks noChangeAspect="1"/>
          </p:cNvPicPr>
          <p:nvPr/>
        </p:nvPicPr>
        <p:blipFill>
          <a:blip r:embed="rId2"/>
          <a:stretch>
            <a:fillRect/>
          </a:stretch>
        </p:blipFill>
        <p:spPr>
          <a:xfrm>
            <a:off x="0" y="264254"/>
            <a:ext cx="8224217" cy="1176630"/>
          </a:xfrm>
          <a:prstGeom prst="rect">
            <a:avLst/>
          </a:prstGeom>
        </p:spPr>
      </p:pic>
      <p:sp>
        <p:nvSpPr>
          <p:cNvPr id="4" name="TextBox 3">
            <a:extLst>
              <a:ext uri="{FF2B5EF4-FFF2-40B4-BE49-F238E27FC236}">
                <a16:creationId xmlns:a16="http://schemas.microsoft.com/office/drawing/2014/main" id="{70A31623-2D0B-8C6C-F252-DD44022E8A60}"/>
              </a:ext>
            </a:extLst>
          </p:cNvPr>
          <p:cNvSpPr txBox="1"/>
          <p:nvPr/>
        </p:nvSpPr>
        <p:spPr>
          <a:xfrm>
            <a:off x="292608" y="1163376"/>
            <a:ext cx="10890504" cy="2677656"/>
          </a:xfrm>
          <a:prstGeom prst="rect">
            <a:avLst/>
          </a:prstGeom>
          <a:noFill/>
        </p:spPr>
        <p:txBody>
          <a:bodyPr wrap="square" rtlCol="0">
            <a:spAutoFit/>
          </a:bodyPr>
          <a:lstStyle/>
          <a:p>
            <a:r>
              <a:rPr lang="en-GB" b="1" dirty="0"/>
              <a:t>Most importantly…</a:t>
            </a:r>
          </a:p>
          <a:p>
            <a:r>
              <a:rPr lang="en-GB" dirty="0"/>
              <a:t>Listen to your child read every night – sign and date the Reading Records. </a:t>
            </a:r>
          </a:p>
          <a:p>
            <a:r>
              <a:rPr lang="en-GB" dirty="0"/>
              <a:t>Make sure their reading books are in school every day.  </a:t>
            </a:r>
          </a:p>
          <a:p>
            <a:r>
              <a:rPr lang="en-GB" dirty="0"/>
              <a:t>Use the reading prompts in the front of the Reading Record.  </a:t>
            </a:r>
          </a:p>
          <a:p>
            <a:r>
              <a:rPr lang="en-GB" dirty="0"/>
              <a:t>Look out for ‘Words I might not know…’</a:t>
            </a:r>
          </a:p>
          <a:p>
            <a:endParaRPr lang="en-GB" dirty="0"/>
          </a:p>
        </p:txBody>
      </p:sp>
      <p:pic>
        <p:nvPicPr>
          <p:cNvPr id="6" name="Picture 5">
            <a:extLst>
              <a:ext uri="{FF2B5EF4-FFF2-40B4-BE49-F238E27FC236}">
                <a16:creationId xmlns:a16="http://schemas.microsoft.com/office/drawing/2014/main" id="{32428C50-696A-EF33-99B1-55AFF9517C17}"/>
              </a:ext>
            </a:extLst>
          </p:cNvPr>
          <p:cNvPicPr>
            <a:picLocks noChangeAspect="1"/>
          </p:cNvPicPr>
          <p:nvPr/>
        </p:nvPicPr>
        <p:blipFill>
          <a:blip r:embed="rId3"/>
          <a:stretch>
            <a:fillRect/>
          </a:stretch>
        </p:blipFill>
        <p:spPr>
          <a:xfrm>
            <a:off x="357856" y="3429000"/>
            <a:ext cx="2629178" cy="3285333"/>
          </a:xfrm>
          <a:prstGeom prst="rect">
            <a:avLst/>
          </a:prstGeom>
        </p:spPr>
      </p:pic>
      <p:pic>
        <p:nvPicPr>
          <p:cNvPr id="8" name="Picture 7">
            <a:extLst>
              <a:ext uri="{FF2B5EF4-FFF2-40B4-BE49-F238E27FC236}">
                <a16:creationId xmlns:a16="http://schemas.microsoft.com/office/drawing/2014/main" id="{A3F5E4A8-C4C1-5215-C990-3D9A98BD9E30}"/>
              </a:ext>
            </a:extLst>
          </p:cNvPr>
          <p:cNvPicPr>
            <a:picLocks noChangeAspect="1"/>
          </p:cNvPicPr>
          <p:nvPr/>
        </p:nvPicPr>
        <p:blipFill>
          <a:blip r:embed="rId4"/>
          <a:stretch>
            <a:fillRect/>
          </a:stretch>
        </p:blipFill>
        <p:spPr>
          <a:xfrm>
            <a:off x="3243553" y="3429000"/>
            <a:ext cx="2553743" cy="3255124"/>
          </a:xfrm>
          <a:prstGeom prst="rect">
            <a:avLst/>
          </a:prstGeom>
        </p:spPr>
      </p:pic>
      <p:pic>
        <p:nvPicPr>
          <p:cNvPr id="10" name="Picture 9">
            <a:extLst>
              <a:ext uri="{FF2B5EF4-FFF2-40B4-BE49-F238E27FC236}">
                <a16:creationId xmlns:a16="http://schemas.microsoft.com/office/drawing/2014/main" id="{7D838E5A-ECA3-595F-14BF-04BB2EA7B174}"/>
              </a:ext>
            </a:extLst>
          </p:cNvPr>
          <p:cNvPicPr>
            <a:picLocks noChangeAspect="1"/>
          </p:cNvPicPr>
          <p:nvPr/>
        </p:nvPicPr>
        <p:blipFill>
          <a:blip r:embed="rId5"/>
          <a:stretch>
            <a:fillRect/>
          </a:stretch>
        </p:blipFill>
        <p:spPr>
          <a:xfrm>
            <a:off x="6655436" y="3498665"/>
            <a:ext cx="2425825" cy="2482978"/>
          </a:xfrm>
          <a:prstGeom prst="rect">
            <a:avLst/>
          </a:prstGeom>
        </p:spPr>
      </p:pic>
    </p:spTree>
    <p:extLst>
      <p:ext uri="{BB962C8B-B14F-4D97-AF65-F5344CB8AC3E}">
        <p14:creationId xmlns:p14="http://schemas.microsoft.com/office/powerpoint/2010/main" val="3137141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9236ABB-1669-DFF4-3123-78BD8B966268}"/>
              </a:ext>
            </a:extLst>
          </p:cNvPr>
          <p:cNvSpPr>
            <a:spLocks noGrp="1"/>
          </p:cNvSpPr>
          <p:nvPr>
            <p:ph type="title"/>
          </p:nvPr>
        </p:nvSpPr>
        <p:spPr>
          <a:xfrm>
            <a:off x="1117308" y="76200"/>
            <a:ext cx="10611271" cy="1397000"/>
          </a:xfrm>
        </p:spPr>
        <p:txBody>
          <a:bodyPr/>
          <a:lstStyle/>
          <a:p>
            <a:r>
              <a:rPr lang="en-US" dirty="0"/>
              <a:t>The Key Stage One Reading Scheme</a:t>
            </a:r>
          </a:p>
        </p:txBody>
      </p:sp>
      <p:pic>
        <p:nvPicPr>
          <p:cNvPr id="3" name="Picture 2">
            <a:extLst>
              <a:ext uri="{FF2B5EF4-FFF2-40B4-BE49-F238E27FC236}">
                <a16:creationId xmlns:a16="http://schemas.microsoft.com/office/drawing/2014/main" id="{397686B7-45F0-DB90-5399-4AC8A32817FC}"/>
              </a:ext>
            </a:extLst>
          </p:cNvPr>
          <p:cNvPicPr>
            <a:picLocks noChangeAspect="1"/>
          </p:cNvPicPr>
          <p:nvPr/>
        </p:nvPicPr>
        <p:blipFill>
          <a:blip r:embed="rId2"/>
          <a:stretch>
            <a:fillRect/>
          </a:stretch>
        </p:blipFill>
        <p:spPr>
          <a:xfrm>
            <a:off x="6422943" y="1634315"/>
            <a:ext cx="2163180" cy="2881229"/>
          </a:xfrm>
          <a:prstGeom prst="rect">
            <a:avLst/>
          </a:prstGeom>
        </p:spPr>
      </p:pic>
      <p:pic>
        <p:nvPicPr>
          <p:cNvPr id="5" name="Picture 4">
            <a:extLst>
              <a:ext uri="{FF2B5EF4-FFF2-40B4-BE49-F238E27FC236}">
                <a16:creationId xmlns:a16="http://schemas.microsoft.com/office/drawing/2014/main" id="{3053DA7B-7085-C0E5-A1A1-4D536E58F424}"/>
              </a:ext>
            </a:extLst>
          </p:cNvPr>
          <p:cNvPicPr>
            <a:picLocks noChangeAspect="1"/>
          </p:cNvPicPr>
          <p:nvPr/>
        </p:nvPicPr>
        <p:blipFill>
          <a:blip r:embed="rId3"/>
          <a:stretch>
            <a:fillRect/>
          </a:stretch>
        </p:blipFill>
        <p:spPr>
          <a:xfrm>
            <a:off x="8896642" y="1634315"/>
            <a:ext cx="2739824" cy="2632269"/>
          </a:xfrm>
          <a:prstGeom prst="rect">
            <a:avLst/>
          </a:prstGeom>
        </p:spPr>
      </p:pic>
      <p:sp>
        <p:nvSpPr>
          <p:cNvPr id="7" name="TextBox 6">
            <a:extLst>
              <a:ext uri="{FF2B5EF4-FFF2-40B4-BE49-F238E27FC236}">
                <a16:creationId xmlns:a16="http://schemas.microsoft.com/office/drawing/2014/main" id="{2AD3DD53-695E-C67E-6764-F966DEC1536B}"/>
              </a:ext>
            </a:extLst>
          </p:cNvPr>
          <p:cNvSpPr txBox="1"/>
          <p:nvPr/>
        </p:nvSpPr>
        <p:spPr>
          <a:xfrm>
            <a:off x="391886" y="1634315"/>
            <a:ext cx="5868955" cy="4154984"/>
          </a:xfrm>
          <a:prstGeom prst="rect">
            <a:avLst/>
          </a:prstGeom>
          <a:noFill/>
        </p:spPr>
        <p:txBody>
          <a:bodyPr wrap="square" rtlCol="0">
            <a:spAutoFit/>
          </a:bodyPr>
          <a:lstStyle/>
          <a:p>
            <a:pPr marL="342900" indent="-342900">
              <a:buFont typeface="Arial" panose="020B0604020202020204" pitchFamily="34" charset="0"/>
              <a:buChar char="•"/>
            </a:pPr>
            <a:r>
              <a:rPr lang="en-GB" dirty="0"/>
              <a:t>All KS1 reading books will be changed once a week.  </a:t>
            </a:r>
          </a:p>
          <a:p>
            <a:pPr marL="342900" indent="-342900">
              <a:buFont typeface="Arial" panose="020B0604020202020204" pitchFamily="34" charset="0"/>
              <a:buChar char="•"/>
            </a:pPr>
            <a:r>
              <a:rPr lang="en-GB" dirty="0"/>
              <a:t>2/3 books will come home each </a:t>
            </a:r>
            <a:r>
              <a:rPr lang="en-GB" b="1" dirty="0"/>
              <a:t>Friday</a:t>
            </a:r>
          </a:p>
          <a:p>
            <a:pPr marL="342900" indent="-342900">
              <a:buFont typeface="Arial" panose="020B0604020202020204" pitchFamily="34" charset="0"/>
              <a:buChar char="•"/>
            </a:pPr>
            <a:r>
              <a:rPr lang="en-GB" dirty="0"/>
              <a:t>Children still expected to read every night – re-read books to develop fluency</a:t>
            </a:r>
          </a:p>
          <a:p>
            <a:pPr marL="342900" indent="-342900">
              <a:buFont typeface="Arial" panose="020B0604020202020204" pitchFamily="34" charset="0"/>
              <a:buChar char="•"/>
            </a:pPr>
            <a:r>
              <a:rPr lang="en-GB" dirty="0"/>
              <a:t>Teachers will move children on when assessed</a:t>
            </a:r>
          </a:p>
          <a:p>
            <a:pPr marL="342900" indent="-342900">
              <a:buFont typeface="Arial" panose="020B0604020202020204" pitchFamily="34" charset="0"/>
              <a:buChar char="•"/>
            </a:pPr>
            <a:r>
              <a:rPr lang="en-GB" dirty="0"/>
              <a:t>Books must still be sent into school every day</a:t>
            </a:r>
          </a:p>
        </p:txBody>
      </p:sp>
    </p:spTree>
    <p:extLst>
      <p:ext uri="{BB962C8B-B14F-4D97-AF65-F5344CB8AC3E}">
        <p14:creationId xmlns:p14="http://schemas.microsoft.com/office/powerpoint/2010/main" val="3825952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7A16E-1B7F-4486-1F45-1B407C72455A}"/>
              </a:ext>
            </a:extLst>
          </p:cNvPr>
          <p:cNvSpPr>
            <a:spLocks noGrp="1"/>
          </p:cNvSpPr>
          <p:nvPr>
            <p:ph type="title"/>
          </p:nvPr>
        </p:nvSpPr>
        <p:spPr/>
        <p:txBody>
          <a:bodyPr/>
          <a:lstStyle/>
          <a:p>
            <a:r>
              <a:rPr lang="en-US" dirty="0"/>
              <a:t>Fluency Practice</a:t>
            </a:r>
          </a:p>
        </p:txBody>
      </p:sp>
      <p:sp>
        <p:nvSpPr>
          <p:cNvPr id="3" name="Content Placeholder 2">
            <a:extLst>
              <a:ext uri="{FF2B5EF4-FFF2-40B4-BE49-F238E27FC236}">
                <a16:creationId xmlns:a16="http://schemas.microsoft.com/office/drawing/2014/main" id="{E56AAF47-11D1-6A3A-065B-E8C09A251518}"/>
              </a:ext>
            </a:extLst>
          </p:cNvPr>
          <p:cNvSpPr>
            <a:spLocks noGrp="1"/>
          </p:cNvSpPr>
          <p:nvPr>
            <p:ph idx="1"/>
          </p:nvPr>
        </p:nvSpPr>
        <p:spPr>
          <a:xfrm>
            <a:off x="1117309" y="1710823"/>
            <a:ext cx="10157354" cy="4849395"/>
          </a:xfrm>
        </p:spPr>
        <p:txBody>
          <a:bodyPr vert="horz" lIns="121899" tIns="60949" rIns="121899" bIns="60949" rtlCol="0" anchor="t">
            <a:normAutofit lnSpcReduction="10000"/>
          </a:bodyPr>
          <a:lstStyle/>
          <a:p>
            <a:pPr marL="304165" indent="-304165"/>
            <a:r>
              <a:rPr lang="en-US" dirty="0">
                <a:ea typeface="+mn-lt"/>
                <a:cs typeface="+mn-lt"/>
              </a:rPr>
              <a:t>Opportunities for acting out </a:t>
            </a:r>
            <a:r>
              <a:rPr lang="en-US" dirty="0" err="1">
                <a:ea typeface="+mn-lt"/>
                <a:cs typeface="+mn-lt"/>
              </a:rPr>
              <a:t>e.g</a:t>
            </a:r>
            <a:r>
              <a:rPr lang="en-US" dirty="0">
                <a:ea typeface="+mn-lt"/>
                <a:cs typeface="+mn-lt"/>
              </a:rPr>
              <a:t> particular character dialogues or actions (children will need to see models of this from adults) </a:t>
            </a:r>
          </a:p>
          <a:p>
            <a:pPr marL="304165" indent="-304165"/>
            <a:r>
              <a:rPr lang="en-US" dirty="0">
                <a:ea typeface="+mn-lt"/>
                <a:cs typeface="+mn-lt"/>
              </a:rPr>
              <a:t> Reading aloud is an opportunity to demonstrate fluency while also helping listeners to make meaning. </a:t>
            </a:r>
          </a:p>
          <a:p>
            <a:pPr marL="304165" indent="-304165"/>
            <a:r>
              <a:rPr lang="en-US" dirty="0">
                <a:ea typeface="+mn-lt"/>
                <a:cs typeface="+mn-lt"/>
              </a:rPr>
              <a:t> Echo reading – a re-reading strategy to help children develop fluent, expressive reading. </a:t>
            </a:r>
          </a:p>
          <a:p>
            <a:pPr marL="304165" indent="-304165"/>
            <a:r>
              <a:rPr lang="en-US" dirty="0">
                <a:ea typeface="+mn-lt"/>
                <a:cs typeface="+mn-lt"/>
              </a:rPr>
              <a:t> Choral reading – reading aloud in unison with a class or group of children. Helps to build fluency, self-confidence and motivation. </a:t>
            </a:r>
          </a:p>
          <a:p>
            <a:pPr marL="304165" indent="-304165"/>
            <a:r>
              <a:rPr lang="en-US" dirty="0">
                <a:ea typeface="+mn-lt"/>
                <a:cs typeface="+mn-lt"/>
              </a:rPr>
              <a:t> Repeated reading – engaging children in repeatedly reading texts improves reading ability. This involves pupils re-reading a short text a set number of times or until they reach a suitable level of fluency. </a:t>
            </a:r>
            <a:endParaRPr lang="en-US" dirty="0"/>
          </a:p>
        </p:txBody>
      </p:sp>
    </p:spTree>
    <p:extLst>
      <p:ext uri="{BB962C8B-B14F-4D97-AF65-F5344CB8AC3E}">
        <p14:creationId xmlns:p14="http://schemas.microsoft.com/office/powerpoint/2010/main" val="4002636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9A4E33EC-D715-440E-9062-8AFA4CC9E341}" vid="{0DFBCB81-4ACA-49F1-BA1C-2B43B27F1FC4}"/>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90816EB1FAA94AAC87BCE053D8C7C4" ma:contentTypeVersion="16" ma:contentTypeDescription="Create a new document." ma:contentTypeScope="" ma:versionID="c2c9178dae0d3133f760242aae0bd778">
  <xsd:schema xmlns:xsd="http://www.w3.org/2001/XMLSchema" xmlns:xs="http://www.w3.org/2001/XMLSchema" xmlns:p="http://schemas.microsoft.com/office/2006/metadata/properties" xmlns:ns2="d4deae55-bd93-438c-97a4-1dc493fa5a90" xmlns:ns3="ebc0047f-82d6-431a-ab9f-c0d89bc56fbd" targetNamespace="http://schemas.microsoft.com/office/2006/metadata/properties" ma:root="true" ma:fieldsID="25e5373c901568f288044815c34f3b17" ns2:_="" ns3:_="">
    <xsd:import namespace="d4deae55-bd93-438c-97a4-1dc493fa5a90"/>
    <xsd:import namespace="ebc0047f-82d6-431a-ab9f-c0d89bc56fbd"/>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deae55-bd93-438c-97a4-1dc493fa5a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f542079-b0d1-463b-912a-45141068af2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c0047f-82d6-431a-ab9f-c0d89bc56fb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f4b9215-45b1-44a1-b894-d37f3f33ec75}" ma:internalName="TaxCatchAll" ma:showField="CatchAllData" ma:web="ebc0047f-82d6-431a-ab9f-c0d89bc56fbd">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ebc0047f-82d6-431a-ab9f-c0d89bc56fbd" xsi:nil="true"/>
    <lcf76f155ced4ddcb4097134ff3c332f xmlns="d4deae55-bd93-438c-97a4-1dc493fa5a9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F26C62-291C-4D1A-BB7E-8B710A6FDB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deae55-bd93-438c-97a4-1dc493fa5a90"/>
    <ds:schemaRef ds:uri="ebc0047f-82d6-431a-ab9f-c0d89bc56f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EE35F68-A443-4CB7-B059-4FD084916AC0}">
  <ds:schemaRefs>
    <ds:schemaRef ds:uri="http://schemas.microsoft.com/sharepoint/v3/contenttype/forms"/>
  </ds:schemaRefs>
</ds:datastoreItem>
</file>

<file path=customXml/itemProps3.xml><?xml version="1.0" encoding="utf-8"?>
<ds:datastoreItem xmlns:ds="http://schemas.openxmlformats.org/officeDocument/2006/customXml" ds:itemID="{5ACC38C9-006C-41BF-908C-8A1C43DEF9DF}">
  <ds:schemaRefs>
    <ds:schemaRef ds:uri="http://www.w3.org/XML/1998/namespace"/>
    <ds:schemaRef ds:uri="http://purl.org/dc/terms/"/>
    <ds:schemaRef ds:uri="http://schemas.openxmlformats.org/package/2006/metadata/core-properties"/>
    <ds:schemaRef ds:uri="http://purl.org/dc/elements/1.1/"/>
    <ds:schemaRef ds:uri="http://schemas.microsoft.com/office/2006/documentManagement/types"/>
    <ds:schemaRef ds:uri="ebc0047f-82d6-431a-ab9f-c0d89bc56fbd"/>
    <ds:schemaRef ds:uri="http://schemas.microsoft.com/office/2006/metadata/properties"/>
    <ds:schemaRef ds:uri="http://schemas.microsoft.com/office/infopath/2007/PartnerControls"/>
    <ds:schemaRef ds:uri="d4deae55-bd93-438c-97a4-1dc493fa5a90"/>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1617</TotalTime>
  <Words>841</Words>
  <Application>Microsoft Office PowerPoint</Application>
  <PresentationFormat>Custom</PresentationFormat>
  <Paragraphs>103</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Century Gothic</vt:lpstr>
      <vt:lpstr>Segoe UI</vt:lpstr>
      <vt:lpstr>Books 16x9</vt:lpstr>
      <vt:lpstr>KS1  Information for Parents</vt:lpstr>
      <vt:lpstr>English:</vt:lpstr>
      <vt:lpstr>Where to find useful information: our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Key Stage One Reading Scheme</vt:lpstr>
      <vt:lpstr>Fluency Practice</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KS1 Information Evening</dc:title>
  <dc:creator>LStrong</dc:creator>
  <cp:lastModifiedBy>LindsayTite</cp:lastModifiedBy>
  <cp:revision>49</cp:revision>
  <dcterms:created xsi:type="dcterms:W3CDTF">2022-03-07T13:59:12Z</dcterms:created>
  <dcterms:modified xsi:type="dcterms:W3CDTF">2025-10-14T11:42:27Z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0x0101003390816EB1FAA94AAC87BCE053D8C7C4</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y fmtid="{D5CDD505-2E9C-101B-9397-08002B2CF9AE}" pid="8" name="Order">
    <vt:r8>13271600</vt:r8>
  </property>
  <property fmtid="{D5CDD505-2E9C-101B-9397-08002B2CF9AE}" pid="9" name="MediaServiceImageTags">
    <vt:lpwstr/>
  </property>
</Properties>
</file>